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7" r:id="rId3"/>
    <p:sldId id="266" r:id="rId4"/>
    <p:sldId id="268" r:id="rId5"/>
    <p:sldId id="257" r:id="rId6"/>
    <p:sldId id="269" r:id="rId7"/>
    <p:sldId id="258" r:id="rId8"/>
    <p:sldId id="270" r:id="rId9"/>
    <p:sldId id="259" r:id="rId10"/>
    <p:sldId id="271" r:id="rId11"/>
    <p:sldId id="260" r:id="rId12"/>
    <p:sldId id="261" r:id="rId13"/>
    <p:sldId id="262" r:id="rId14"/>
    <p:sldId id="263" r:id="rId15"/>
    <p:sldId id="2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764" autoAdjust="0"/>
  </p:normalViewPr>
  <p:slideViewPr>
    <p:cSldViewPr snapToGrid="0">
      <p:cViewPr varScale="1">
        <p:scale>
          <a:sx n="63" d="100"/>
          <a:sy n="63" d="100"/>
        </p:scale>
        <p:origin x="804"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wesar Abid" userId="f37abc52-be2f-4f3b-8039-21102917655b" providerId="ADAL" clId="{70653AB8-CEBE-4D3E-91B3-979FA4BF08D3}"/>
    <pc:docChg chg="undo custSel addSld modSld sldOrd">
      <pc:chgData name="Awesar Abid" userId="f37abc52-be2f-4f3b-8039-21102917655b" providerId="ADAL" clId="{70653AB8-CEBE-4D3E-91B3-979FA4BF08D3}" dt="2022-05-10T10:46:59.339" v="258" actId="20577"/>
      <pc:docMkLst>
        <pc:docMk/>
      </pc:docMkLst>
      <pc:sldChg chg="delSp modSp ord">
        <pc:chgData name="Awesar Abid" userId="f37abc52-be2f-4f3b-8039-21102917655b" providerId="ADAL" clId="{70653AB8-CEBE-4D3E-91B3-979FA4BF08D3}" dt="2022-05-10T10:44:22.587" v="204" actId="1076"/>
        <pc:sldMkLst>
          <pc:docMk/>
          <pc:sldMk cId="270258969" sldId="257"/>
        </pc:sldMkLst>
        <pc:spChg chg="mod">
          <ac:chgData name="Awesar Abid" userId="f37abc52-be2f-4f3b-8039-21102917655b" providerId="ADAL" clId="{70653AB8-CEBE-4D3E-91B3-979FA4BF08D3}" dt="2022-05-10T10:44:22.587" v="204" actId="1076"/>
          <ac:spMkLst>
            <pc:docMk/>
            <pc:sldMk cId="270258969" sldId="257"/>
            <ac:spMk id="6" creationId="{ACDE8260-B60E-4447-99F9-04CBB58BECD7}"/>
          </ac:spMkLst>
        </pc:spChg>
        <pc:spChg chg="del">
          <ac:chgData name="Awesar Abid" userId="f37abc52-be2f-4f3b-8039-21102917655b" providerId="ADAL" clId="{70653AB8-CEBE-4D3E-91B3-979FA4BF08D3}" dt="2022-05-10T10:43:37.886" v="193"/>
          <ac:spMkLst>
            <pc:docMk/>
            <pc:sldMk cId="270258969" sldId="257"/>
            <ac:spMk id="7" creationId="{3796AA66-9E70-4FE2-978A-248CDC7F86C4}"/>
          </ac:spMkLst>
        </pc:spChg>
        <pc:spChg chg="mod">
          <ac:chgData name="Awesar Abid" userId="f37abc52-be2f-4f3b-8039-21102917655b" providerId="ADAL" clId="{70653AB8-CEBE-4D3E-91B3-979FA4BF08D3}" dt="2022-05-10T10:44:15.777" v="203" actId="1076"/>
          <ac:spMkLst>
            <pc:docMk/>
            <pc:sldMk cId="270258969" sldId="257"/>
            <ac:spMk id="10" creationId="{DFB117E5-AE45-4B01-82CF-E953F40F89C8}"/>
          </ac:spMkLst>
        </pc:spChg>
        <pc:spChg chg="mod">
          <ac:chgData name="Awesar Abid" userId="f37abc52-be2f-4f3b-8039-21102917655b" providerId="ADAL" clId="{70653AB8-CEBE-4D3E-91B3-979FA4BF08D3}" dt="2022-05-10T10:44:12.139" v="201" actId="1076"/>
          <ac:spMkLst>
            <pc:docMk/>
            <pc:sldMk cId="270258969" sldId="257"/>
            <ac:spMk id="11" creationId="{7D01F981-638E-403D-9916-E468A2B75489}"/>
          </ac:spMkLst>
        </pc:spChg>
        <pc:picChg chg="mod">
          <ac:chgData name="Awesar Abid" userId="f37abc52-be2f-4f3b-8039-21102917655b" providerId="ADAL" clId="{70653AB8-CEBE-4D3E-91B3-979FA4BF08D3}" dt="2022-05-10T10:44:13.578" v="202" actId="1076"/>
          <ac:picMkLst>
            <pc:docMk/>
            <pc:sldMk cId="270258969" sldId="257"/>
            <ac:picMk id="9" creationId="{A0E55A3E-4904-4C79-B10C-0F39890884F4}"/>
          </ac:picMkLst>
        </pc:picChg>
        <pc:picChg chg="del mod">
          <ac:chgData name="Awesar Abid" userId="f37abc52-be2f-4f3b-8039-21102917655b" providerId="ADAL" clId="{70653AB8-CEBE-4D3E-91B3-979FA4BF08D3}" dt="2022-05-10T10:43:46.771" v="197"/>
          <ac:picMkLst>
            <pc:docMk/>
            <pc:sldMk cId="270258969" sldId="257"/>
            <ac:picMk id="12" creationId="{43EAC1AD-4554-4EC0-8C15-51B44FB1E084}"/>
          </ac:picMkLst>
        </pc:picChg>
      </pc:sldChg>
      <pc:sldChg chg="delSp modSp">
        <pc:chgData name="Awesar Abid" userId="f37abc52-be2f-4f3b-8039-21102917655b" providerId="ADAL" clId="{70653AB8-CEBE-4D3E-91B3-979FA4BF08D3}" dt="2022-05-10T10:45:14.240" v="214" actId="1076"/>
        <pc:sldMkLst>
          <pc:docMk/>
          <pc:sldMk cId="2531444961" sldId="258"/>
        </pc:sldMkLst>
        <pc:spChg chg="mod">
          <ac:chgData name="Awesar Abid" userId="f37abc52-be2f-4f3b-8039-21102917655b" providerId="ADAL" clId="{70653AB8-CEBE-4D3E-91B3-979FA4BF08D3}" dt="2022-05-10T10:45:11.255" v="213" actId="1076"/>
          <ac:spMkLst>
            <pc:docMk/>
            <pc:sldMk cId="2531444961" sldId="258"/>
            <ac:spMk id="4" creationId="{EEB321E9-47C9-4124-ADCA-174160786EB1}"/>
          </ac:spMkLst>
        </pc:spChg>
        <pc:spChg chg="del">
          <ac:chgData name="Awesar Abid" userId="f37abc52-be2f-4f3b-8039-21102917655b" providerId="ADAL" clId="{70653AB8-CEBE-4D3E-91B3-979FA4BF08D3}" dt="2022-05-10T10:44:47.372" v="208"/>
          <ac:spMkLst>
            <pc:docMk/>
            <pc:sldMk cId="2531444961" sldId="258"/>
            <ac:spMk id="7" creationId="{C7AEB2A0-9FEC-4353-BE8D-18B163ED0880}"/>
          </ac:spMkLst>
        </pc:spChg>
        <pc:picChg chg="del">
          <ac:chgData name="Awesar Abid" userId="f37abc52-be2f-4f3b-8039-21102917655b" providerId="ADAL" clId="{70653AB8-CEBE-4D3E-91B3-979FA4BF08D3}" dt="2022-05-10T10:44:38.825" v="206"/>
          <ac:picMkLst>
            <pc:docMk/>
            <pc:sldMk cId="2531444961" sldId="258"/>
            <ac:picMk id="6" creationId="{21211A1D-B19A-41DE-A728-792CB01D8602}"/>
          </ac:picMkLst>
        </pc:picChg>
        <pc:picChg chg="mod">
          <ac:chgData name="Awesar Abid" userId="f37abc52-be2f-4f3b-8039-21102917655b" providerId="ADAL" clId="{70653AB8-CEBE-4D3E-91B3-979FA4BF08D3}" dt="2022-05-10T10:45:14.240" v="214" actId="1076"/>
          <ac:picMkLst>
            <pc:docMk/>
            <pc:sldMk cId="2531444961" sldId="258"/>
            <ac:picMk id="9" creationId="{BA892EE8-8048-44BE-B4FB-ED37021DA240}"/>
          </ac:picMkLst>
        </pc:picChg>
      </pc:sldChg>
      <pc:sldChg chg="delSp modSp">
        <pc:chgData name="Awesar Abid" userId="f37abc52-be2f-4f3b-8039-21102917655b" providerId="ADAL" clId="{70653AB8-CEBE-4D3E-91B3-979FA4BF08D3}" dt="2022-05-10T10:45:55.387" v="225" actId="1076"/>
        <pc:sldMkLst>
          <pc:docMk/>
          <pc:sldMk cId="946264213" sldId="260"/>
        </pc:sldMkLst>
        <pc:spChg chg="del">
          <ac:chgData name="Awesar Abid" userId="f37abc52-be2f-4f3b-8039-21102917655b" providerId="ADAL" clId="{70653AB8-CEBE-4D3E-91B3-979FA4BF08D3}" dt="2022-05-10T10:45:36.479" v="217"/>
          <ac:spMkLst>
            <pc:docMk/>
            <pc:sldMk cId="946264213" sldId="260"/>
            <ac:spMk id="2" creationId="{C3B3CE9A-9963-4976-AD70-1076D94F83C1}"/>
          </ac:spMkLst>
        </pc:spChg>
        <pc:spChg chg="mod">
          <ac:chgData name="Awesar Abid" userId="f37abc52-be2f-4f3b-8039-21102917655b" providerId="ADAL" clId="{70653AB8-CEBE-4D3E-91B3-979FA4BF08D3}" dt="2022-05-10T10:45:55.387" v="225" actId="1076"/>
          <ac:spMkLst>
            <pc:docMk/>
            <pc:sldMk cId="946264213" sldId="260"/>
            <ac:spMk id="6" creationId="{E3CCD231-8E26-42FB-A627-3346012372B8}"/>
          </ac:spMkLst>
        </pc:spChg>
        <pc:picChg chg="mod">
          <ac:chgData name="Awesar Abid" userId="f37abc52-be2f-4f3b-8039-21102917655b" providerId="ADAL" clId="{70653AB8-CEBE-4D3E-91B3-979FA4BF08D3}" dt="2022-05-10T10:45:53.119" v="224" actId="1076"/>
          <ac:picMkLst>
            <pc:docMk/>
            <pc:sldMk cId="946264213" sldId="260"/>
            <ac:picMk id="3" creationId="{AF7E12DF-2F9C-4BE3-BBAE-366FA944B960}"/>
          </ac:picMkLst>
        </pc:picChg>
        <pc:picChg chg="mod">
          <ac:chgData name="Awesar Abid" userId="f37abc52-be2f-4f3b-8039-21102917655b" providerId="ADAL" clId="{70653AB8-CEBE-4D3E-91B3-979FA4BF08D3}" dt="2022-05-10T10:45:52.025" v="223" actId="1076"/>
          <ac:picMkLst>
            <pc:docMk/>
            <pc:sldMk cId="946264213" sldId="260"/>
            <ac:picMk id="5" creationId="{2422B56D-3441-42B3-B508-523AD078215B}"/>
          </ac:picMkLst>
        </pc:picChg>
      </pc:sldChg>
      <pc:sldChg chg="modSp">
        <pc:chgData name="Awesar Abid" userId="f37abc52-be2f-4f3b-8039-21102917655b" providerId="ADAL" clId="{70653AB8-CEBE-4D3E-91B3-979FA4BF08D3}" dt="2022-05-10T10:46:22.625" v="255" actId="20577"/>
        <pc:sldMkLst>
          <pc:docMk/>
          <pc:sldMk cId="1046276708" sldId="261"/>
        </pc:sldMkLst>
        <pc:spChg chg="mod">
          <ac:chgData name="Awesar Abid" userId="f37abc52-be2f-4f3b-8039-21102917655b" providerId="ADAL" clId="{70653AB8-CEBE-4D3E-91B3-979FA4BF08D3}" dt="2022-05-10T10:46:22.625" v="255" actId="20577"/>
          <ac:spMkLst>
            <pc:docMk/>
            <pc:sldMk cId="1046276708" sldId="261"/>
            <ac:spMk id="2" creationId="{8398E532-6EF9-4B40-BF6D-AE333FEFDBF7}"/>
          </ac:spMkLst>
        </pc:spChg>
      </pc:sldChg>
      <pc:sldChg chg="modSp">
        <pc:chgData name="Awesar Abid" userId="f37abc52-be2f-4f3b-8039-21102917655b" providerId="ADAL" clId="{70653AB8-CEBE-4D3E-91B3-979FA4BF08D3}" dt="2022-05-10T10:46:14.599" v="246" actId="5793"/>
        <pc:sldMkLst>
          <pc:docMk/>
          <pc:sldMk cId="2322160084" sldId="262"/>
        </pc:sldMkLst>
        <pc:spChg chg="mod">
          <ac:chgData name="Awesar Abid" userId="f37abc52-be2f-4f3b-8039-21102917655b" providerId="ADAL" clId="{70653AB8-CEBE-4D3E-91B3-979FA4BF08D3}" dt="2022-05-10T10:46:14.599" v="246" actId="5793"/>
          <ac:spMkLst>
            <pc:docMk/>
            <pc:sldMk cId="2322160084" sldId="262"/>
            <ac:spMk id="2" creationId="{A5F411DA-A6E8-4BC4-BA71-53C7752E9CAD}"/>
          </ac:spMkLst>
        </pc:spChg>
      </pc:sldChg>
      <pc:sldChg chg="modSp">
        <pc:chgData name="Awesar Abid" userId="f37abc52-be2f-4f3b-8039-21102917655b" providerId="ADAL" clId="{70653AB8-CEBE-4D3E-91B3-979FA4BF08D3}" dt="2022-05-10T10:46:36.778" v="257" actId="20577"/>
        <pc:sldMkLst>
          <pc:docMk/>
          <pc:sldMk cId="3242115754" sldId="264"/>
        </pc:sldMkLst>
        <pc:spChg chg="mod">
          <ac:chgData name="Awesar Abid" userId="f37abc52-be2f-4f3b-8039-21102917655b" providerId="ADAL" clId="{70653AB8-CEBE-4D3E-91B3-979FA4BF08D3}" dt="2022-05-10T10:46:36.778" v="257" actId="20577"/>
          <ac:spMkLst>
            <pc:docMk/>
            <pc:sldMk cId="3242115754" sldId="264"/>
            <ac:spMk id="2" creationId="{759CE7A1-37EC-4306-BEE1-6F1E5BD22710}"/>
          </ac:spMkLst>
        </pc:spChg>
      </pc:sldChg>
      <pc:sldChg chg="delSp modSp add">
        <pc:chgData name="Awesar Abid" userId="f37abc52-be2f-4f3b-8039-21102917655b" providerId="ADAL" clId="{70653AB8-CEBE-4D3E-91B3-979FA4BF08D3}" dt="2022-05-10T10:36:33.673" v="82" actId="20577"/>
        <pc:sldMkLst>
          <pc:docMk/>
          <pc:sldMk cId="1037115786" sldId="265"/>
        </pc:sldMkLst>
        <pc:spChg chg="mod">
          <ac:chgData name="Awesar Abid" userId="f37abc52-be2f-4f3b-8039-21102917655b" providerId="ADAL" clId="{70653AB8-CEBE-4D3E-91B3-979FA4BF08D3}" dt="2022-05-10T10:36:33.673" v="82" actId="20577"/>
          <ac:spMkLst>
            <pc:docMk/>
            <pc:sldMk cId="1037115786" sldId="265"/>
            <ac:spMk id="2" creationId="{99F11C49-FBB8-47EF-A67C-207202804B77}"/>
          </ac:spMkLst>
        </pc:spChg>
        <pc:spChg chg="del">
          <ac:chgData name="Awesar Abid" userId="f37abc52-be2f-4f3b-8039-21102917655b" providerId="ADAL" clId="{70653AB8-CEBE-4D3E-91B3-979FA4BF08D3}" dt="2022-05-10T10:35:58.452" v="45" actId="478"/>
          <ac:spMkLst>
            <pc:docMk/>
            <pc:sldMk cId="1037115786" sldId="265"/>
            <ac:spMk id="3" creationId="{AD311B62-55B4-4995-92FF-7CB370A3A538}"/>
          </ac:spMkLst>
        </pc:spChg>
      </pc:sldChg>
      <pc:sldChg chg="delSp modSp add ord">
        <pc:chgData name="Awesar Abid" userId="f37abc52-be2f-4f3b-8039-21102917655b" providerId="ADAL" clId="{70653AB8-CEBE-4D3E-91B3-979FA4BF08D3}" dt="2022-05-10T10:46:59.339" v="258" actId="20577"/>
        <pc:sldMkLst>
          <pc:docMk/>
          <pc:sldMk cId="1499106323" sldId="266"/>
        </pc:sldMkLst>
        <pc:spChg chg="del">
          <ac:chgData name="Awesar Abid" userId="f37abc52-be2f-4f3b-8039-21102917655b" providerId="ADAL" clId="{70653AB8-CEBE-4D3E-91B3-979FA4BF08D3}" dt="2022-05-10T10:39:55.848" v="118" actId="478"/>
          <ac:spMkLst>
            <pc:docMk/>
            <pc:sldMk cId="1499106323" sldId="266"/>
            <ac:spMk id="2" creationId="{D0363CBC-B321-4063-B902-16FF98E61556}"/>
          </ac:spMkLst>
        </pc:spChg>
        <pc:spChg chg="mod">
          <ac:chgData name="Awesar Abid" userId="f37abc52-be2f-4f3b-8039-21102917655b" providerId="ADAL" clId="{70653AB8-CEBE-4D3E-91B3-979FA4BF08D3}" dt="2022-05-10T10:46:59.339" v="258" actId="20577"/>
          <ac:spMkLst>
            <pc:docMk/>
            <pc:sldMk cId="1499106323" sldId="266"/>
            <ac:spMk id="3" creationId="{AF334D11-7BBA-4EA5-A4EE-7F57F4F81B16}"/>
          </ac:spMkLst>
        </pc:spChg>
      </pc:sldChg>
      <pc:sldChg chg="delSp modSp add ord">
        <pc:chgData name="Awesar Abid" userId="f37abc52-be2f-4f3b-8039-21102917655b" providerId="ADAL" clId="{70653AB8-CEBE-4D3E-91B3-979FA4BF08D3}" dt="2022-05-10T10:42:57.975" v="191" actId="20577"/>
        <pc:sldMkLst>
          <pc:docMk/>
          <pc:sldMk cId="2684471294" sldId="267"/>
        </pc:sldMkLst>
        <pc:spChg chg="del">
          <ac:chgData name="Awesar Abid" userId="f37abc52-be2f-4f3b-8039-21102917655b" providerId="ADAL" clId="{70653AB8-CEBE-4D3E-91B3-979FA4BF08D3}" dt="2022-05-10T10:41:24.380" v="133" actId="478"/>
          <ac:spMkLst>
            <pc:docMk/>
            <pc:sldMk cId="2684471294" sldId="267"/>
            <ac:spMk id="2" creationId="{964A3E06-BE7B-4E28-BF5F-D70653D0A310}"/>
          </ac:spMkLst>
        </pc:spChg>
        <pc:spChg chg="mod">
          <ac:chgData name="Awesar Abid" userId="f37abc52-be2f-4f3b-8039-21102917655b" providerId="ADAL" clId="{70653AB8-CEBE-4D3E-91B3-979FA4BF08D3}" dt="2022-05-10T10:42:57.975" v="191" actId="20577"/>
          <ac:spMkLst>
            <pc:docMk/>
            <pc:sldMk cId="2684471294" sldId="267"/>
            <ac:spMk id="3" creationId="{2FF52977-271C-44CF-93B8-FE3B394C36CD}"/>
          </ac:spMkLst>
        </pc:spChg>
      </pc:sldChg>
      <pc:sldChg chg="delSp modSp add">
        <pc:chgData name="Awesar Abid" userId="f37abc52-be2f-4f3b-8039-21102917655b" providerId="ADAL" clId="{70653AB8-CEBE-4D3E-91B3-979FA4BF08D3}" dt="2022-05-10T10:38:47.868" v="113" actId="20577"/>
        <pc:sldMkLst>
          <pc:docMk/>
          <pc:sldMk cId="3920769036" sldId="268"/>
        </pc:sldMkLst>
        <pc:spChg chg="del">
          <ac:chgData name="Awesar Abid" userId="f37abc52-be2f-4f3b-8039-21102917655b" providerId="ADAL" clId="{70653AB8-CEBE-4D3E-91B3-979FA4BF08D3}" dt="2022-05-10T10:37:54.119" v="85" actId="478"/>
          <ac:spMkLst>
            <pc:docMk/>
            <pc:sldMk cId="3920769036" sldId="268"/>
            <ac:spMk id="2" creationId="{02604C02-1C05-4F8E-9028-302843FEAE5B}"/>
          </ac:spMkLst>
        </pc:spChg>
        <pc:spChg chg="mod">
          <ac:chgData name="Awesar Abid" userId="f37abc52-be2f-4f3b-8039-21102917655b" providerId="ADAL" clId="{70653AB8-CEBE-4D3E-91B3-979FA4BF08D3}" dt="2022-05-10T10:38:47.868" v="113" actId="20577"/>
          <ac:spMkLst>
            <pc:docMk/>
            <pc:sldMk cId="3920769036" sldId="268"/>
            <ac:spMk id="3" creationId="{3D460090-8194-4956-9C23-7F47FA67D0CA}"/>
          </ac:spMkLst>
        </pc:spChg>
      </pc:sldChg>
      <pc:sldChg chg="addSp delSp modSp add">
        <pc:chgData name="Awesar Abid" userId="f37abc52-be2f-4f3b-8039-21102917655b" providerId="ADAL" clId="{70653AB8-CEBE-4D3E-91B3-979FA4BF08D3}" dt="2022-05-10T10:45:18.816" v="215" actId="1076"/>
        <pc:sldMkLst>
          <pc:docMk/>
          <pc:sldMk cId="3235924951" sldId="269"/>
        </pc:sldMkLst>
        <pc:spChg chg="del">
          <ac:chgData name="Awesar Abid" userId="f37abc52-be2f-4f3b-8039-21102917655b" providerId="ADAL" clId="{70653AB8-CEBE-4D3E-91B3-979FA4BF08D3}" dt="2022-05-10T10:43:52.880" v="199" actId="478"/>
          <ac:spMkLst>
            <pc:docMk/>
            <pc:sldMk cId="3235924951" sldId="269"/>
            <ac:spMk id="2" creationId="{F23F0FDD-0A70-4AAE-B4D5-1490804AE439}"/>
          </ac:spMkLst>
        </pc:spChg>
        <pc:spChg chg="del">
          <ac:chgData name="Awesar Abid" userId="f37abc52-be2f-4f3b-8039-21102917655b" providerId="ADAL" clId="{70653AB8-CEBE-4D3E-91B3-979FA4BF08D3}" dt="2022-05-10T10:43:42.950" v="195"/>
          <ac:spMkLst>
            <pc:docMk/>
            <pc:sldMk cId="3235924951" sldId="269"/>
            <ac:spMk id="3" creationId="{0B4ECE90-93E8-4A17-8A49-CB06803D7F15}"/>
          </ac:spMkLst>
        </pc:spChg>
        <pc:spChg chg="add mod">
          <ac:chgData name="Awesar Abid" userId="f37abc52-be2f-4f3b-8039-21102917655b" providerId="ADAL" clId="{70653AB8-CEBE-4D3E-91B3-979FA4BF08D3}" dt="2022-05-10T10:43:42.950" v="195"/>
          <ac:spMkLst>
            <pc:docMk/>
            <pc:sldMk cId="3235924951" sldId="269"/>
            <ac:spMk id="4" creationId="{F42A918B-35EE-41DE-944E-522B0D45E1A0}"/>
          </ac:spMkLst>
        </pc:spChg>
        <pc:picChg chg="add mod">
          <ac:chgData name="Awesar Abid" userId="f37abc52-be2f-4f3b-8039-21102917655b" providerId="ADAL" clId="{70653AB8-CEBE-4D3E-91B3-979FA4BF08D3}" dt="2022-05-10T10:45:18.816" v="215" actId="1076"/>
          <ac:picMkLst>
            <pc:docMk/>
            <pc:sldMk cId="3235924951" sldId="269"/>
            <ac:picMk id="5" creationId="{72B8E4FA-6A21-4E9E-BF18-39FFC243EBB4}"/>
          </ac:picMkLst>
        </pc:picChg>
      </pc:sldChg>
      <pc:sldChg chg="addSp delSp modSp add">
        <pc:chgData name="Awesar Abid" userId="f37abc52-be2f-4f3b-8039-21102917655b" providerId="ADAL" clId="{70653AB8-CEBE-4D3E-91B3-979FA4BF08D3}" dt="2022-05-10T10:45:24.952" v="216" actId="1076"/>
        <pc:sldMkLst>
          <pc:docMk/>
          <pc:sldMk cId="1469702930" sldId="270"/>
        </pc:sldMkLst>
        <pc:spChg chg="del">
          <ac:chgData name="Awesar Abid" userId="f37abc52-be2f-4f3b-8039-21102917655b" providerId="ADAL" clId="{70653AB8-CEBE-4D3E-91B3-979FA4BF08D3}" dt="2022-05-10T10:44:54.284" v="209" actId="478"/>
          <ac:spMkLst>
            <pc:docMk/>
            <pc:sldMk cId="1469702930" sldId="270"/>
            <ac:spMk id="2" creationId="{B75BD340-139E-41A6-93D9-240E604D4C04}"/>
          </ac:spMkLst>
        </pc:spChg>
        <pc:spChg chg="del">
          <ac:chgData name="Awesar Abid" userId="f37abc52-be2f-4f3b-8039-21102917655b" providerId="ADAL" clId="{70653AB8-CEBE-4D3E-91B3-979FA4BF08D3}" dt="2022-05-10T10:44:55.720" v="210" actId="478"/>
          <ac:spMkLst>
            <pc:docMk/>
            <pc:sldMk cId="1469702930" sldId="270"/>
            <ac:spMk id="3" creationId="{C3547305-E94E-4E84-8AB0-614AD0AD02DE}"/>
          </ac:spMkLst>
        </pc:spChg>
        <pc:spChg chg="add mod">
          <ac:chgData name="Awesar Abid" userId="f37abc52-be2f-4f3b-8039-21102917655b" providerId="ADAL" clId="{70653AB8-CEBE-4D3E-91B3-979FA4BF08D3}" dt="2022-05-10T10:45:24.952" v="216" actId="1076"/>
          <ac:spMkLst>
            <pc:docMk/>
            <pc:sldMk cId="1469702930" sldId="270"/>
            <ac:spMk id="5" creationId="{2565CAE8-8DB9-4773-8AE8-5939615BB0D1}"/>
          </ac:spMkLst>
        </pc:spChg>
        <pc:picChg chg="add mod">
          <ac:chgData name="Awesar Abid" userId="f37abc52-be2f-4f3b-8039-21102917655b" providerId="ADAL" clId="{70653AB8-CEBE-4D3E-91B3-979FA4BF08D3}" dt="2022-05-10T10:45:01.328" v="212" actId="1076"/>
          <ac:picMkLst>
            <pc:docMk/>
            <pc:sldMk cId="1469702930" sldId="270"/>
            <ac:picMk id="4" creationId="{442B00CE-6AC3-4AB1-ACFC-1763D0E7B918}"/>
          </ac:picMkLst>
        </pc:picChg>
      </pc:sldChg>
      <pc:sldChg chg="addSp delSp modSp add">
        <pc:chgData name="Awesar Abid" userId="f37abc52-be2f-4f3b-8039-21102917655b" providerId="ADAL" clId="{70653AB8-CEBE-4D3E-91B3-979FA4BF08D3}" dt="2022-05-10T10:45:46.402" v="222" actId="1076"/>
        <pc:sldMkLst>
          <pc:docMk/>
          <pc:sldMk cId="155155892" sldId="271"/>
        </pc:sldMkLst>
        <pc:spChg chg="del">
          <ac:chgData name="Awesar Abid" userId="f37abc52-be2f-4f3b-8039-21102917655b" providerId="ADAL" clId="{70653AB8-CEBE-4D3E-91B3-979FA4BF08D3}" dt="2022-05-10T10:45:41.605" v="219" actId="478"/>
          <ac:spMkLst>
            <pc:docMk/>
            <pc:sldMk cId="155155892" sldId="271"/>
            <ac:spMk id="2" creationId="{116CC70F-17CA-4BD1-8FAA-EB7B24BFDA04}"/>
          </ac:spMkLst>
        </pc:spChg>
        <pc:spChg chg="del">
          <ac:chgData name="Awesar Abid" userId="f37abc52-be2f-4f3b-8039-21102917655b" providerId="ADAL" clId="{70653AB8-CEBE-4D3E-91B3-979FA4BF08D3}" dt="2022-05-10T10:45:42.494" v="220" actId="478"/>
          <ac:spMkLst>
            <pc:docMk/>
            <pc:sldMk cId="155155892" sldId="271"/>
            <ac:spMk id="3" creationId="{6C34D930-9792-4408-B97A-D6B22F9584BB}"/>
          </ac:spMkLst>
        </pc:spChg>
        <pc:spChg chg="add mod">
          <ac:chgData name="Awesar Abid" userId="f37abc52-be2f-4f3b-8039-21102917655b" providerId="ADAL" clId="{70653AB8-CEBE-4D3E-91B3-979FA4BF08D3}" dt="2022-05-10T10:45:46.402" v="222" actId="1076"/>
          <ac:spMkLst>
            <pc:docMk/>
            <pc:sldMk cId="155155892" sldId="271"/>
            <ac:spMk id="4" creationId="{4BD568F1-FE36-4866-99AF-B0CFC20422C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6484-329A-48DB-8788-1513D0247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1813A1-12E1-405F-A6FE-153AAB5BAE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9EE549-DFCE-45E8-BEBA-DCCA52FACED3}"/>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7E385EE8-D6FC-4D48-9E8C-EF1127E66D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6A680-0817-4286-AB41-0CC097C4E523}"/>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2023472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4F1D-7D24-455E-88DE-B4A8019144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485A25-594B-47CA-99EC-BD9F13EA67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FFA14F-834E-4764-B598-A62E01831B73}"/>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F6F744F4-E362-4A58-81DD-B49DCD265F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133F10-C337-4254-88F8-5C00D58EB57A}"/>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223589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EB25-CF98-4718-8A54-D3A2B89D4B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024AC3-A48F-452A-B16C-1A805F8BE1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5D22A-0FF7-4B6A-B0CE-642AC95CB781}"/>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CC88E854-3C6D-4334-AF14-BB6753F0D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C83F2-D911-4DAC-8A31-D422961EF278}"/>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60464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ED27-F3B6-4999-A992-AB788F0F74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1702E-AFBC-4CB1-9DAB-F29C6CEA6E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A88004-6AFA-49A2-AF18-1A5C63DA9C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627948-34F6-4624-AA94-84BB363AEBF4}"/>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6" name="Footer Placeholder 5">
            <a:extLst>
              <a:ext uri="{FF2B5EF4-FFF2-40B4-BE49-F238E27FC236}">
                <a16:creationId xmlns:a16="http://schemas.microsoft.com/office/drawing/2014/main" id="{92AC45B8-1699-439E-904E-C1000429EB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1C143-2330-495D-ADE9-D812BFAB456B}"/>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2718353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E32E-2EC3-45DD-97BC-2D2DC6FEFB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016390-F711-4961-94E7-4668D58E5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140E76-7884-4E6E-B514-0B8DFFD160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EC60E7-352A-43D4-90D5-533B5EECA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638CEE-C29B-4DF8-B4E8-345396342F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8DCE77-1F38-45C6-B45C-1782BA98623F}"/>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8" name="Footer Placeholder 7">
            <a:extLst>
              <a:ext uri="{FF2B5EF4-FFF2-40B4-BE49-F238E27FC236}">
                <a16:creationId xmlns:a16="http://schemas.microsoft.com/office/drawing/2014/main" id="{683318AB-BC18-4054-A217-B6294D4F50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444ED75-5BFA-4B95-8993-2A5D7D541DB2}"/>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1436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6E9DE-519C-4466-A271-385E4B7E4C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FCC430-29F8-4EBC-AF0E-A422F50F596B}"/>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4" name="Footer Placeholder 3">
            <a:extLst>
              <a:ext uri="{FF2B5EF4-FFF2-40B4-BE49-F238E27FC236}">
                <a16:creationId xmlns:a16="http://schemas.microsoft.com/office/drawing/2014/main" id="{62FBB0D4-C9DE-4F66-931A-A6992B510F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F746ED-D724-491E-BC6E-AA285BC6611B}"/>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39579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E33B49-C3E9-4C55-A35D-62F899028655}"/>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3" name="Footer Placeholder 2">
            <a:extLst>
              <a:ext uri="{FF2B5EF4-FFF2-40B4-BE49-F238E27FC236}">
                <a16:creationId xmlns:a16="http://schemas.microsoft.com/office/drawing/2014/main" id="{F50CF2BB-C791-4D95-9F22-5FB05972FB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EC694D-C22B-47EF-A3EF-1E6F5661FC5E}"/>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646860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8ACDD-EAB9-43C4-A94E-C7C2EEC6B4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8DC06C-5427-4453-8ADF-108E1FE827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AF1CC6-9793-4BC8-8928-A370E34CB0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0F301B-A2F9-4775-8B00-A94D0DCC6C38}"/>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6" name="Footer Placeholder 5">
            <a:extLst>
              <a:ext uri="{FF2B5EF4-FFF2-40B4-BE49-F238E27FC236}">
                <a16:creationId xmlns:a16="http://schemas.microsoft.com/office/drawing/2014/main" id="{CEC18D33-15C2-477C-B94A-9C0B477C5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F60514-5A22-4BFF-89F9-ED082072BE23}"/>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161321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DBE7-CFDF-4CC9-99F1-80409DF51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337DB3-1E3D-4691-900F-7A4F77EC05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B58E07-7A3C-4D8B-866C-77A2588224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7FA327-266A-428E-AA77-DE830DA8F0DD}"/>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6" name="Footer Placeholder 5">
            <a:extLst>
              <a:ext uri="{FF2B5EF4-FFF2-40B4-BE49-F238E27FC236}">
                <a16:creationId xmlns:a16="http://schemas.microsoft.com/office/drawing/2014/main" id="{898D1B84-6C60-4AC1-9A8D-8C15D3855F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9FB4A3-364A-4C21-8210-A40CCCBBA11C}"/>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850635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35A5-D60E-422B-8B95-9F1F823E1D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95D413-E3F1-4080-B84E-154E3FE05C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628F12-7A8C-451C-9BEA-885CD2A6A85D}"/>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AEAC1577-ECA3-4614-9AD8-052F52FC5C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D17135-F51D-4F59-91CC-41500A0C06CD}"/>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3464379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AD1CF4-3783-4750-99BE-5E8D8BF7D7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AAC1A2-276F-49A1-A225-E7FA1A2922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36760-0263-44BC-A480-A58925D882DE}"/>
              </a:ext>
            </a:extLst>
          </p:cNvPr>
          <p:cNvSpPr>
            <a:spLocks noGrp="1"/>
          </p:cNvSpPr>
          <p:nvPr>
            <p:ph type="dt" sz="half" idx="10"/>
          </p:nvPr>
        </p:nvSpPr>
        <p:spPr/>
        <p:txBody>
          <a:body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4C8673B8-6AAB-49FC-98C3-8C9C52A8D9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45488-BC61-4053-898E-AC7F2DC36C42}"/>
              </a:ext>
            </a:extLst>
          </p:cNvPr>
          <p:cNvSpPr>
            <a:spLocks noGrp="1"/>
          </p:cNvSpPr>
          <p:nvPr>
            <p:ph type="sldNum" sz="quarter" idx="12"/>
          </p:nvPr>
        </p:nvSpPr>
        <p:spPr/>
        <p:txBody>
          <a:bodyPr/>
          <a:lstStyle/>
          <a:p>
            <a:fld id="{6FCEEE92-9E78-4D63-BC20-65A2F3EC29D4}" type="slidenum">
              <a:rPr lang="en-US" smtClean="0"/>
              <a:t>‹#›</a:t>
            </a:fld>
            <a:endParaRPr lang="en-US"/>
          </a:p>
        </p:txBody>
      </p:sp>
    </p:spTree>
    <p:extLst>
      <p:ext uri="{BB962C8B-B14F-4D97-AF65-F5344CB8AC3E}">
        <p14:creationId xmlns:p14="http://schemas.microsoft.com/office/powerpoint/2010/main" val="1177774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3A6CF-1D12-4A1A-98B4-326E2DCDA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6A992D-FB6D-4228-8793-B81926AA4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3BC595-E672-43A8-A0C2-1CB8A66EEF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F941D9-387B-4344-B0AE-3EFDB4B96BA5}" type="datetimeFigureOut">
              <a:rPr lang="en-US" smtClean="0"/>
              <a:t>5/10/2022</a:t>
            </a:fld>
            <a:endParaRPr lang="en-US"/>
          </a:p>
        </p:txBody>
      </p:sp>
      <p:sp>
        <p:nvSpPr>
          <p:cNvPr id="5" name="Footer Placeholder 4">
            <a:extLst>
              <a:ext uri="{FF2B5EF4-FFF2-40B4-BE49-F238E27FC236}">
                <a16:creationId xmlns:a16="http://schemas.microsoft.com/office/drawing/2014/main" id="{3430229A-ED55-4BA9-97EF-66444293C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6F4053-8394-45BA-998D-CB75D2046B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CEEE92-9E78-4D63-BC20-65A2F3EC29D4}" type="slidenum">
              <a:rPr lang="en-US" smtClean="0"/>
              <a:t>‹#›</a:t>
            </a:fld>
            <a:endParaRPr lang="en-US"/>
          </a:p>
        </p:txBody>
      </p:sp>
    </p:spTree>
    <p:extLst>
      <p:ext uri="{BB962C8B-B14F-4D97-AF65-F5344CB8AC3E}">
        <p14:creationId xmlns:p14="http://schemas.microsoft.com/office/powerpoint/2010/main" val="2897456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learning-theories.com/maslows-hierarchy-of-need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le.ac.uk/users/rjm1/etutor/resources/learningtheories/honeymumford.html" TargetMode="External"/><Relationship Id="rId2" Type="http://schemas.openxmlformats.org/officeDocument/2006/relationships/hyperlink" Target="http://www.emtrain.eu/learning-style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C49-FBB8-47EF-A67C-207202804B77}"/>
              </a:ext>
            </a:extLst>
          </p:cNvPr>
          <p:cNvSpPr>
            <a:spLocks noGrp="1"/>
          </p:cNvSpPr>
          <p:nvPr>
            <p:ph type="ctrTitle"/>
          </p:nvPr>
        </p:nvSpPr>
        <p:spPr/>
        <p:txBody>
          <a:bodyPr/>
          <a:lstStyle/>
          <a:p>
            <a:r>
              <a:rPr lang="en-GB" dirty="0"/>
              <a:t>Innovative, Rationale and Differential Theory  </a:t>
            </a:r>
          </a:p>
        </p:txBody>
      </p:sp>
    </p:spTree>
    <p:extLst>
      <p:ext uri="{BB962C8B-B14F-4D97-AF65-F5344CB8AC3E}">
        <p14:creationId xmlns:p14="http://schemas.microsoft.com/office/powerpoint/2010/main" val="103711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F52977-271C-44CF-93B8-FE3B394C36CD}"/>
              </a:ext>
            </a:extLst>
          </p:cNvPr>
          <p:cNvSpPr>
            <a:spLocks noGrp="1"/>
          </p:cNvSpPr>
          <p:nvPr>
            <p:ph idx="1"/>
          </p:nvPr>
        </p:nvSpPr>
        <p:spPr>
          <a:xfrm>
            <a:off x="838200" y="568960"/>
            <a:ext cx="10515600" cy="5608003"/>
          </a:xfrm>
        </p:spPr>
        <p:txBody>
          <a:bodyPr>
            <a:normAutofit fontScale="92500" lnSpcReduction="10000"/>
          </a:bodyPr>
          <a:lstStyle/>
          <a:p>
            <a:r>
              <a:rPr lang="en-GB" dirty="0"/>
              <a:t>Behavioural theory </a:t>
            </a:r>
            <a:r>
              <a:rPr lang="en-GB" b="1" dirty="0"/>
              <a:t>holds that psychological events can be described and explained in terms of observable behaviour and its associations with environmental stimuli and occurrences</a:t>
            </a:r>
            <a:r>
              <a:rPr lang="en-GB" dirty="0"/>
              <a:t>.</a:t>
            </a:r>
          </a:p>
          <a:p>
            <a:pPr marL="0" indent="0">
              <a:buNone/>
            </a:pPr>
            <a:endParaRPr lang="en-GB" dirty="0"/>
          </a:p>
          <a:p>
            <a:r>
              <a:rPr lang="en-GB" dirty="0"/>
              <a:t>The three major types of learning described by behavioural psychology are </a:t>
            </a:r>
          </a:p>
          <a:p>
            <a:r>
              <a:rPr lang="en-GB" b="1" dirty="0"/>
              <a:t>Classical conditioning, </a:t>
            </a:r>
            <a:endParaRPr lang="en-GB" dirty="0"/>
          </a:p>
          <a:p>
            <a:r>
              <a:rPr lang="en-GB" b="1" dirty="0"/>
              <a:t>Operant conditioning, and </a:t>
            </a:r>
            <a:endParaRPr lang="en-GB" dirty="0"/>
          </a:p>
          <a:p>
            <a:r>
              <a:rPr lang="en-GB" b="1" dirty="0"/>
              <a:t>Observational learning</a:t>
            </a:r>
            <a:r>
              <a:rPr lang="en-GB" dirty="0"/>
              <a:t>.</a:t>
            </a:r>
          </a:p>
          <a:p>
            <a:pPr marL="0" indent="0">
              <a:buNone/>
            </a:pPr>
            <a:endParaRPr lang="en-GB" dirty="0"/>
          </a:p>
          <a:p>
            <a:r>
              <a:rPr lang="en-GB" dirty="0"/>
              <a:t>Skinner's behaviour theory was based on:</a:t>
            </a:r>
          </a:p>
          <a:p>
            <a:r>
              <a:rPr lang="en-GB" b="1" dirty="0"/>
              <a:t>Human behaviour follows 'laws' and that the causes of human behaviour are something outside of a person, something in their environment</a:t>
            </a:r>
            <a:r>
              <a:rPr lang="en-GB" dirty="0"/>
              <a:t>. He believed that these environmental 'causes' of behaviour could always be observed and studied.</a:t>
            </a:r>
          </a:p>
          <a:p>
            <a:endParaRPr lang="en-GB" dirty="0"/>
          </a:p>
        </p:txBody>
      </p:sp>
    </p:spTree>
    <p:extLst>
      <p:ext uri="{BB962C8B-B14F-4D97-AF65-F5344CB8AC3E}">
        <p14:creationId xmlns:p14="http://schemas.microsoft.com/office/powerpoint/2010/main" val="268447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334D11-7BBA-4EA5-A4EE-7F57F4F81B16}"/>
              </a:ext>
            </a:extLst>
          </p:cNvPr>
          <p:cNvSpPr>
            <a:spLocks noGrp="1"/>
          </p:cNvSpPr>
          <p:nvPr>
            <p:ph idx="1"/>
          </p:nvPr>
        </p:nvSpPr>
        <p:spPr>
          <a:xfrm>
            <a:off x="838200" y="589280"/>
            <a:ext cx="10515600" cy="5587683"/>
          </a:xfrm>
        </p:spPr>
        <p:txBody>
          <a:bodyPr/>
          <a:lstStyle/>
          <a:p>
            <a:r>
              <a:rPr lang="en-GB" dirty="0"/>
              <a:t>Humanism is a paradigm / philosophy / pedagogical approach that believes learning is viewed as a personal act to fulfil one’s potential.</a:t>
            </a:r>
          </a:p>
          <a:p>
            <a:endParaRPr lang="en-GB" dirty="0"/>
          </a:p>
          <a:p>
            <a:r>
              <a:rPr lang="en-GB" dirty="0"/>
              <a:t>Key proponents of humanism include Carl Rogers and </a:t>
            </a:r>
            <a:r>
              <a:rPr lang="en-GB" u="sng" dirty="0">
                <a:hlinkClick r:id="rId2"/>
              </a:rPr>
              <a:t>Abraham Maslow</a:t>
            </a:r>
            <a:r>
              <a:rPr lang="en-GB" dirty="0"/>
              <a:t>. A primary purpose of humanism is the development of self-actualized, autonomous people. </a:t>
            </a:r>
          </a:p>
          <a:p>
            <a:endParaRPr lang="en-GB" dirty="0"/>
          </a:p>
          <a:p>
            <a:r>
              <a:rPr lang="en-GB" dirty="0"/>
              <a:t>In humanism, learning is student </a:t>
            </a:r>
            <a:r>
              <a:rPr lang="en-GB" dirty="0" err="1"/>
              <a:t>centered</a:t>
            </a:r>
            <a:r>
              <a:rPr lang="en-GB" dirty="0"/>
              <a:t> and personalized, and the educator’s role is that of a facilitator. Affective and cognitive needs are key, and the goal is to develop self-actualized people in a cooperative, supportive environment.</a:t>
            </a:r>
          </a:p>
          <a:p>
            <a:endParaRPr lang="en-GB" dirty="0"/>
          </a:p>
        </p:txBody>
      </p:sp>
    </p:spTree>
    <p:extLst>
      <p:ext uri="{BB962C8B-B14F-4D97-AF65-F5344CB8AC3E}">
        <p14:creationId xmlns:p14="http://schemas.microsoft.com/office/powerpoint/2010/main" val="149910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460090-8194-4956-9C23-7F47FA67D0CA}"/>
              </a:ext>
            </a:extLst>
          </p:cNvPr>
          <p:cNvSpPr>
            <a:spLocks noGrp="1"/>
          </p:cNvSpPr>
          <p:nvPr>
            <p:ph idx="1"/>
          </p:nvPr>
        </p:nvSpPr>
        <p:spPr>
          <a:xfrm>
            <a:off x="838200" y="629920"/>
            <a:ext cx="10515600" cy="5547043"/>
          </a:xfrm>
        </p:spPr>
        <p:txBody>
          <a:bodyPr/>
          <a:lstStyle/>
          <a:p>
            <a:r>
              <a:rPr lang="en-GB" dirty="0"/>
              <a:t>Cognitive learning </a:t>
            </a:r>
            <a:r>
              <a:rPr lang="en-GB" b="1" dirty="0"/>
              <a:t>focuses on helping you learn how to maximize your brain's potential</a:t>
            </a:r>
            <a:r>
              <a:rPr lang="en-GB" dirty="0"/>
              <a:t>. It makes it easier for students to connect new information with existing ideas hence deepening his/her memory and retention capacity.</a:t>
            </a:r>
          </a:p>
          <a:p>
            <a:endParaRPr lang="en-GB" dirty="0"/>
          </a:p>
          <a:p>
            <a:endParaRPr lang="en-GB" dirty="0"/>
          </a:p>
          <a:p>
            <a:r>
              <a:rPr lang="en-GB" b="1" dirty="0"/>
              <a:t>Encouraging discussions about what is being taught</a:t>
            </a:r>
            <a:r>
              <a:rPr lang="en-GB" dirty="0"/>
              <a:t>. Helping students explore and understand how ideas are connected. Asking students to justify and explain their thinking. Using visualizations to improve students' understanding and recall.</a:t>
            </a:r>
          </a:p>
          <a:p>
            <a:endParaRPr lang="en-GB" dirty="0"/>
          </a:p>
        </p:txBody>
      </p:sp>
    </p:spTree>
    <p:extLst>
      <p:ext uri="{BB962C8B-B14F-4D97-AF65-F5344CB8AC3E}">
        <p14:creationId xmlns:p14="http://schemas.microsoft.com/office/powerpoint/2010/main" val="392076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E8260-B60E-4447-99F9-04CBB58BECD7}"/>
              </a:ext>
            </a:extLst>
          </p:cNvPr>
          <p:cNvSpPr/>
          <p:nvPr/>
        </p:nvSpPr>
        <p:spPr>
          <a:xfrm>
            <a:off x="5769113" y="2906346"/>
            <a:ext cx="6096000" cy="2616101"/>
          </a:xfrm>
          <a:prstGeom prst="rect">
            <a:avLst/>
          </a:prstGeom>
        </p:spPr>
        <p:txBody>
          <a:bodyPr>
            <a:spAutoFit/>
          </a:bodyPr>
          <a:lstStyle/>
          <a:p>
            <a:r>
              <a:rPr lang="en-US" sz="2000" b="1" dirty="0">
                <a:solidFill>
                  <a:schemeClr val="accent2">
                    <a:lumMod val="50000"/>
                  </a:schemeClr>
                </a:solidFill>
              </a:rPr>
              <a:t>Engineering Students as Activists</a:t>
            </a:r>
            <a:r>
              <a:rPr lang="en-US" b="1" dirty="0"/>
              <a:t>! “I'll try anything once”</a:t>
            </a:r>
          </a:p>
          <a:p>
            <a:endParaRPr lang="en-US" b="1" dirty="0"/>
          </a:p>
          <a:p>
            <a:r>
              <a:rPr lang="en-US" b="1" dirty="0"/>
              <a:t>Learn best when involved in new experience:</a:t>
            </a:r>
          </a:p>
          <a:p>
            <a:endParaRPr lang="en-US" b="1" dirty="0"/>
          </a:p>
          <a:p>
            <a:r>
              <a:rPr lang="en-US" b="1" dirty="0"/>
              <a:t>‘learn by doing. Activists need to get their hands dirty, to dive in, both feet first. Have an open-minded approach to learning, involving themselves fully and without bias in new experiences’ (Honey, P. &amp; Mumford, A. (1982) Manual of Learning Styles London: P Honey )</a:t>
            </a:r>
          </a:p>
        </p:txBody>
      </p:sp>
      <p:pic>
        <p:nvPicPr>
          <p:cNvPr id="9" name="Picture 8">
            <a:extLst>
              <a:ext uri="{FF2B5EF4-FFF2-40B4-BE49-F238E27FC236}">
                <a16:creationId xmlns:a16="http://schemas.microsoft.com/office/drawing/2014/main" id="{A0E55A3E-4904-4C79-B10C-0F39890884F4}"/>
              </a:ext>
            </a:extLst>
          </p:cNvPr>
          <p:cNvPicPr>
            <a:picLocks noChangeAspect="1"/>
          </p:cNvPicPr>
          <p:nvPr/>
        </p:nvPicPr>
        <p:blipFill>
          <a:blip r:embed="rId2"/>
          <a:stretch>
            <a:fillRect/>
          </a:stretch>
        </p:blipFill>
        <p:spPr>
          <a:xfrm>
            <a:off x="71120" y="1556238"/>
            <a:ext cx="3048264" cy="3158002"/>
          </a:xfrm>
          <a:prstGeom prst="rect">
            <a:avLst/>
          </a:prstGeom>
        </p:spPr>
      </p:pic>
      <p:sp>
        <p:nvSpPr>
          <p:cNvPr id="10" name="Rectangle 9">
            <a:extLst>
              <a:ext uri="{FF2B5EF4-FFF2-40B4-BE49-F238E27FC236}">
                <a16:creationId xmlns:a16="http://schemas.microsoft.com/office/drawing/2014/main" id="{DFB117E5-AE45-4B01-82CF-E953F40F89C8}"/>
              </a:ext>
            </a:extLst>
          </p:cNvPr>
          <p:cNvSpPr/>
          <p:nvPr/>
        </p:nvSpPr>
        <p:spPr>
          <a:xfrm>
            <a:off x="3119384" y="1757264"/>
            <a:ext cx="2649465" cy="2308324"/>
          </a:xfrm>
          <a:prstGeom prst="rect">
            <a:avLst/>
          </a:prstGeom>
        </p:spPr>
        <p:txBody>
          <a:bodyPr wrap="square">
            <a:spAutoFit/>
          </a:bodyPr>
          <a:lstStyle/>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Brain storming </a:t>
            </a:r>
          </a:p>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Problem solving</a:t>
            </a:r>
          </a:p>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Group discussion </a:t>
            </a:r>
          </a:p>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Puzzles </a:t>
            </a:r>
          </a:p>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Competition </a:t>
            </a:r>
          </a:p>
          <a:p>
            <a:pPr lvl="0" eaLnBrk="0" fontAlgn="base" hangingPunct="0">
              <a:spcBef>
                <a:spcPct val="0"/>
              </a:spcBef>
              <a:spcAft>
                <a:spcPct val="0"/>
              </a:spcAft>
              <a:buFont typeface="Arial" panose="020B0604020202020204" pitchFamily="34" charset="0"/>
              <a:buChar char="•"/>
            </a:pPr>
            <a:r>
              <a:rPr lang="en-GB" sz="2400" dirty="0">
                <a:solidFill>
                  <a:srgbClr val="2D2DB9"/>
                </a:solidFill>
                <a:latin typeface="Times New Roman" pitchFamily="18" charset="0"/>
              </a:rPr>
              <a:t>Role-play</a:t>
            </a:r>
          </a:p>
        </p:txBody>
      </p:sp>
      <p:sp>
        <p:nvSpPr>
          <p:cNvPr id="11" name="Rectangle 10">
            <a:extLst>
              <a:ext uri="{FF2B5EF4-FFF2-40B4-BE49-F238E27FC236}">
                <a16:creationId xmlns:a16="http://schemas.microsoft.com/office/drawing/2014/main" id="{7D01F981-638E-403D-9916-E468A2B75489}"/>
              </a:ext>
            </a:extLst>
          </p:cNvPr>
          <p:cNvSpPr/>
          <p:nvPr/>
        </p:nvSpPr>
        <p:spPr>
          <a:xfrm>
            <a:off x="182880" y="335845"/>
            <a:ext cx="6332613" cy="954107"/>
          </a:xfrm>
          <a:prstGeom prst="rect">
            <a:avLst/>
          </a:prstGeom>
        </p:spPr>
        <p:txBody>
          <a:bodyPr wrap="square">
            <a:spAutoFit/>
          </a:bodyPr>
          <a:lstStyle/>
          <a:p>
            <a:pPr lvl="0" eaLnBrk="0" fontAlgn="base" hangingPunct="0">
              <a:spcBef>
                <a:spcPct val="0"/>
              </a:spcBef>
              <a:spcAft>
                <a:spcPct val="0"/>
              </a:spcAft>
            </a:pPr>
            <a:r>
              <a:rPr lang="en-GB" altLang="en-US" sz="2400" b="1" dirty="0">
                <a:solidFill>
                  <a:srgbClr val="C00000"/>
                </a:solidFill>
                <a:latin typeface="Times New Roman" pitchFamily="18" charset="0"/>
              </a:rPr>
              <a:t>Teaching Techniques to address learning styles as </a:t>
            </a:r>
            <a:r>
              <a:rPr lang="en-GB" altLang="en-US" sz="3200" b="1" dirty="0">
                <a:solidFill>
                  <a:srgbClr val="002060"/>
                </a:solidFill>
                <a:highlight>
                  <a:srgbClr val="FFFF00"/>
                </a:highlight>
                <a:latin typeface="Times New Roman" pitchFamily="18" charset="0"/>
              </a:rPr>
              <a:t>Activists</a:t>
            </a:r>
            <a:endParaRPr lang="en-GB" altLang="en-US" sz="2400" b="1" dirty="0">
              <a:solidFill>
                <a:srgbClr val="002060"/>
              </a:solidFill>
              <a:highlight>
                <a:srgbClr val="FFFF00"/>
              </a:highlight>
              <a:latin typeface="Times New Roman" pitchFamily="18" charset="0"/>
            </a:endParaRPr>
          </a:p>
        </p:txBody>
      </p:sp>
    </p:spTree>
    <p:extLst>
      <p:ext uri="{BB962C8B-B14F-4D97-AF65-F5344CB8AC3E}">
        <p14:creationId xmlns:p14="http://schemas.microsoft.com/office/powerpoint/2010/main" val="270258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2A918B-35EE-41DE-944E-522B0D45E1A0}"/>
              </a:ext>
            </a:extLst>
          </p:cNvPr>
          <p:cNvSpPr>
            <a:spLocks noGrp="1"/>
          </p:cNvSpPr>
          <p:nvPr>
            <p:ph idx="1"/>
          </p:nvPr>
        </p:nvSpPr>
        <p:spPr>
          <a:xfrm>
            <a:off x="838200" y="1825625"/>
            <a:ext cx="10515600" cy="4351338"/>
          </a:xfrm>
          <a:prstGeom prst="rect">
            <a:avLst/>
          </a:prstGeom>
        </p:spPr>
        <p:txBody>
          <a:bodyPr wrap="square">
            <a:spAutoFit/>
          </a:bodyPr>
          <a:lstStyle/>
          <a:p>
            <a:pPr algn="just">
              <a:spcBef>
                <a:spcPct val="50000"/>
              </a:spcBef>
              <a:defRPr/>
            </a:pPr>
            <a:r>
              <a:rPr lang="en-AU" altLang="en-US" dirty="0">
                <a:latin typeface="Arial" pitchFamily="34" charset="0"/>
                <a:cs typeface="Arial" pitchFamily="34" charset="0"/>
              </a:rPr>
              <a:t>Peter Honey and Alan Mumford (1982) identified four distinct learning styles or preferences: </a:t>
            </a:r>
            <a:r>
              <a:rPr lang="en-AU" altLang="en-US" sz="2000" b="1" dirty="0">
                <a:solidFill>
                  <a:srgbClr val="C00000"/>
                </a:solidFill>
                <a:highlight>
                  <a:srgbClr val="00FFFF"/>
                </a:highlight>
                <a:latin typeface="Arial" pitchFamily="34" charset="0"/>
                <a:cs typeface="Arial" pitchFamily="34" charset="0"/>
              </a:rPr>
              <a:t>Activists</a:t>
            </a:r>
            <a:r>
              <a:rPr lang="en-AU" altLang="en-US" sz="2000" b="1" dirty="0">
                <a:latin typeface="Arial" pitchFamily="34" charset="0"/>
                <a:cs typeface="Arial" pitchFamily="34" charset="0"/>
              </a:rPr>
              <a:t>, </a:t>
            </a:r>
            <a:r>
              <a:rPr lang="en-AU" altLang="en-US" sz="2000" b="1" dirty="0">
                <a:solidFill>
                  <a:schemeClr val="tx1">
                    <a:lumMod val="95000"/>
                    <a:lumOff val="5000"/>
                  </a:schemeClr>
                </a:solidFill>
                <a:highlight>
                  <a:srgbClr val="00FF00"/>
                </a:highlight>
                <a:latin typeface="Arial" pitchFamily="34" charset="0"/>
                <a:cs typeface="Arial" pitchFamily="34" charset="0"/>
              </a:rPr>
              <a:t>Reflectors</a:t>
            </a:r>
            <a:r>
              <a:rPr lang="en-AU" altLang="en-US" sz="2000" b="1" dirty="0">
                <a:latin typeface="Arial" pitchFamily="34" charset="0"/>
                <a:cs typeface="Arial" pitchFamily="34" charset="0"/>
              </a:rPr>
              <a:t>, </a:t>
            </a:r>
            <a:r>
              <a:rPr lang="en-AU" altLang="en-US" sz="2000" b="1" dirty="0">
                <a:solidFill>
                  <a:srgbClr val="006699"/>
                </a:solidFill>
                <a:highlight>
                  <a:srgbClr val="FFFF00"/>
                </a:highlight>
                <a:latin typeface="Arial" pitchFamily="34" charset="0"/>
                <a:cs typeface="Arial" pitchFamily="34" charset="0"/>
              </a:rPr>
              <a:t>Theorists</a:t>
            </a:r>
            <a:r>
              <a:rPr lang="en-AU" altLang="en-US" sz="2000" b="1" dirty="0">
                <a:latin typeface="Arial" pitchFamily="34" charset="0"/>
                <a:cs typeface="Arial" pitchFamily="34" charset="0"/>
              </a:rPr>
              <a:t> and </a:t>
            </a:r>
            <a:r>
              <a:rPr lang="en-AU" altLang="en-US" sz="2000" b="1" dirty="0">
                <a:solidFill>
                  <a:srgbClr val="00B0F0"/>
                </a:solidFill>
                <a:highlight>
                  <a:srgbClr val="000000"/>
                </a:highlight>
                <a:latin typeface="Arial" pitchFamily="34" charset="0"/>
                <a:cs typeface="Arial" pitchFamily="34" charset="0"/>
              </a:rPr>
              <a:t>Pragmatists</a:t>
            </a:r>
            <a:r>
              <a:rPr lang="en-AU" altLang="en-US" sz="2000" b="1" dirty="0">
                <a:latin typeface="Arial" pitchFamily="34" charset="0"/>
                <a:cs typeface="Arial" pitchFamily="34" charset="0"/>
              </a:rPr>
              <a:t>.</a:t>
            </a:r>
          </a:p>
          <a:p>
            <a:pPr algn="just">
              <a:spcBef>
                <a:spcPct val="50000"/>
              </a:spcBef>
              <a:defRPr/>
            </a:pPr>
            <a:r>
              <a:rPr lang="en-GB" dirty="0">
                <a:latin typeface="Arial" pitchFamily="34" charset="0"/>
                <a:cs typeface="Arial" pitchFamily="34" charset="0"/>
              </a:rPr>
              <a:t>Honey and Mumford’s Learning Style Questionnaire (LSQ) has been proposed as an alternative for Kolb’s Experiential Learning Style Model (Figure. 1).</a:t>
            </a:r>
          </a:p>
          <a:p>
            <a:pPr algn="just">
              <a:spcBef>
                <a:spcPct val="50000"/>
              </a:spcBef>
              <a:defRPr/>
            </a:pPr>
            <a:r>
              <a:rPr lang="en-GB" dirty="0">
                <a:latin typeface="Arial" pitchFamily="34" charset="0"/>
                <a:cs typeface="Arial" pitchFamily="34" charset="0"/>
              </a:rPr>
              <a:t>Honey and Mumford’s approach has been salutary in emphasizing that we all do learn in different ways and that uniform approaches to education and training, whether they be based on talk and chalk, experiential exercises or, indeed, distance learning, will not be suitable for every individual.</a:t>
            </a:r>
            <a:endParaRPr lang="en-GB" b="1" dirty="0">
              <a:latin typeface="Arial" pitchFamily="34" charset="0"/>
              <a:cs typeface="Arial" pitchFamily="34" charset="0"/>
            </a:endParaRPr>
          </a:p>
        </p:txBody>
      </p:sp>
      <p:pic>
        <p:nvPicPr>
          <p:cNvPr id="5" name="Picture 4">
            <a:extLst>
              <a:ext uri="{FF2B5EF4-FFF2-40B4-BE49-F238E27FC236}">
                <a16:creationId xmlns:a16="http://schemas.microsoft.com/office/drawing/2014/main" id="{72B8E4FA-6A21-4E9E-BF18-39FFC243EBB4}"/>
              </a:ext>
            </a:extLst>
          </p:cNvPr>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913719" y="99797"/>
            <a:ext cx="3957637" cy="14465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3592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26A687-F2D4-4792-9FE5-1621AE076FA7}"/>
              </a:ext>
            </a:extLst>
          </p:cNvPr>
          <p:cNvSpPr/>
          <p:nvPr/>
        </p:nvSpPr>
        <p:spPr>
          <a:xfrm>
            <a:off x="176213" y="836920"/>
            <a:ext cx="6096000" cy="3585597"/>
          </a:xfrm>
          <a:prstGeom prst="rect">
            <a:avLst/>
          </a:prstGeom>
        </p:spPr>
        <p:txBody>
          <a:bodyPr>
            <a:spAutoFit/>
          </a:bodyPr>
          <a:lstStyle/>
          <a:p>
            <a:pPr marL="457200" lvl="0" indent="-457200" algn="just" eaLnBrk="0" fontAlgn="base" hangingPunct="0">
              <a:spcBef>
                <a:spcPct val="50000"/>
              </a:spcBef>
              <a:spcAft>
                <a:spcPct val="0"/>
              </a:spcAft>
              <a:defRPr/>
            </a:pPr>
            <a:r>
              <a:rPr lang="en-GB" altLang="en-US" b="1" dirty="0">
                <a:ln>
                  <a:solidFill>
                    <a:srgbClr val="000000"/>
                  </a:solidFill>
                </a:ln>
                <a:solidFill>
                  <a:schemeClr val="bg2">
                    <a:lumMod val="10000"/>
                  </a:schemeClr>
                </a:solidFill>
                <a:latin typeface="Arial" panose="020B0604020202020204" pitchFamily="34" charset="0"/>
                <a:cs typeface="Arial" panose="020B0604020202020204" pitchFamily="34" charset="0"/>
              </a:rPr>
              <a:t>Humanities Students as</a:t>
            </a:r>
            <a:r>
              <a:rPr lang="en-GB" altLang="en-US" b="1" dirty="0">
                <a:ln>
                  <a:solidFill>
                    <a:srgbClr val="000000"/>
                  </a:solidFill>
                </a:ln>
                <a:solidFill>
                  <a:srgbClr val="FFC000"/>
                </a:solidFill>
                <a:latin typeface="Arial" panose="020B0604020202020204" pitchFamily="34" charset="0"/>
                <a:cs typeface="Arial" panose="020B0604020202020204" pitchFamily="34" charset="0"/>
              </a:rPr>
              <a:t> </a:t>
            </a:r>
            <a:r>
              <a:rPr lang="en-GB" altLang="en-US" sz="2400" b="1" dirty="0">
                <a:ln>
                  <a:solidFill>
                    <a:srgbClr val="000000"/>
                  </a:solidFill>
                </a:ln>
                <a:solidFill>
                  <a:srgbClr val="002060"/>
                </a:solidFill>
                <a:highlight>
                  <a:srgbClr val="FFFF00"/>
                </a:highlight>
                <a:latin typeface="Arial" panose="020B0604020202020204" pitchFamily="34" charset="0"/>
                <a:cs typeface="Arial" panose="020B0604020202020204" pitchFamily="34" charset="0"/>
              </a:rPr>
              <a:t>Reflectors</a:t>
            </a:r>
            <a:endParaRPr lang="en-GB" altLang="en-US" b="1" dirty="0">
              <a:ln>
                <a:solidFill>
                  <a:srgbClr val="000000"/>
                </a:solidFill>
              </a:ln>
              <a:solidFill>
                <a:srgbClr val="002060"/>
              </a:solidFill>
              <a:highlight>
                <a:srgbClr val="FFFF00"/>
              </a:highlight>
              <a:latin typeface="Arial" panose="020B0604020202020204" pitchFamily="34" charset="0"/>
              <a:cs typeface="Arial" panose="020B0604020202020204" pitchFamily="34" charset="0"/>
            </a:endParaRPr>
          </a:p>
          <a:p>
            <a:pPr marL="457200" lvl="0" indent="-457200" algn="just" eaLnBrk="0" fontAlgn="base" hangingPunct="0">
              <a:spcBef>
                <a:spcPct val="50000"/>
              </a:spcBef>
              <a:spcAft>
                <a:spcPct val="0"/>
              </a:spcAft>
              <a:defRPr/>
            </a:pPr>
            <a:r>
              <a:rPr lang="en-GB" altLang="en-US" b="1" dirty="0">
                <a:ln w="18000">
                  <a:solidFill>
                    <a:srgbClr val="3333CC">
                      <a:satMod val="140000"/>
                    </a:srgbClr>
                  </a:solidFill>
                  <a:prstDash val="solid"/>
                  <a:miter lim="800000"/>
                </a:ln>
                <a:noFill/>
                <a:effectLst>
                  <a:outerShdw blurRad="25500" dist="23000" dir="7020000" algn="tl">
                    <a:srgbClr val="000000">
                      <a:alpha val="50000"/>
                    </a:srgbClr>
                  </a:outerShdw>
                </a:effectLst>
                <a:latin typeface="Arial" panose="020B0604020202020204" pitchFamily="34" charset="0"/>
                <a:cs typeface="Arial" panose="020B0604020202020204" pitchFamily="34" charset="0"/>
              </a:rPr>
              <a:t> </a:t>
            </a:r>
            <a:r>
              <a:rPr lang="en-AU" altLang="en-US" sz="1600" b="1" i="1" dirty="0">
                <a:ln w="18000">
                  <a:solidFill>
                    <a:srgbClr val="3333CC">
                      <a:satMod val="140000"/>
                    </a:srgbClr>
                  </a:solidFill>
                  <a:prstDash val="solid"/>
                  <a:miter lim="800000"/>
                </a:ln>
                <a:noFill/>
                <a:effectLst>
                  <a:outerShdw blurRad="25500" dist="23000" dir="7020000" algn="tl">
                    <a:srgbClr val="000000">
                      <a:alpha val="50000"/>
                    </a:srgbClr>
                  </a:outerShdw>
                </a:effectLst>
                <a:latin typeface="Arial" panose="020B0604020202020204" pitchFamily="34" charset="0"/>
                <a:cs typeface="Arial" panose="020B0604020202020204" pitchFamily="34" charset="0"/>
              </a:rPr>
              <a:t>“</a:t>
            </a:r>
            <a:r>
              <a:rPr lang="en-AU" altLang="en-US" sz="1600" b="1" i="1" dirty="0">
                <a:ln w="18000">
                  <a:solidFill>
                    <a:srgbClr val="3333CC">
                      <a:satMod val="140000"/>
                    </a:srgbClr>
                  </a:solidFill>
                  <a:prstDash val="solid"/>
                  <a:miter lim="800000"/>
                </a:ln>
                <a:solidFill>
                  <a:schemeClr val="tx2"/>
                </a:solidFill>
                <a:effectLst>
                  <a:outerShdw blurRad="25500" dist="23000" dir="7020000" algn="tl">
                    <a:srgbClr val="000000">
                      <a:alpha val="50000"/>
                    </a:srgbClr>
                  </a:outerShdw>
                </a:effectLst>
                <a:latin typeface="Arial" panose="020B0604020202020204" pitchFamily="34" charset="0"/>
                <a:cs typeface="Arial" panose="020B0604020202020204" pitchFamily="34" charset="0"/>
              </a:rPr>
              <a:t>It’s good to be cautious</a:t>
            </a:r>
            <a:r>
              <a:rPr lang="en-AU" sz="1600" b="1" i="1" dirty="0">
                <a:ln w="18000">
                  <a:solidFill>
                    <a:srgbClr val="3333CC">
                      <a:satMod val="140000"/>
                    </a:srgbClr>
                  </a:solidFill>
                  <a:prstDash val="solid"/>
                  <a:miter lim="800000"/>
                </a:ln>
                <a:noFill/>
                <a:effectLst>
                  <a:outerShdw blurRad="25500" dist="23000" dir="7020000" algn="tl">
                    <a:srgbClr val="000000">
                      <a:alpha val="50000"/>
                    </a:srgbClr>
                  </a:outerShdw>
                </a:effectLst>
                <a:latin typeface="Arial" panose="020B0604020202020204" pitchFamily="34" charset="0"/>
                <a:cs typeface="Arial" panose="020B0604020202020204" pitchFamily="34" charset="0"/>
              </a:rPr>
              <a:t>” </a:t>
            </a:r>
          </a:p>
          <a:p>
            <a:pPr lvl="0" eaLnBrk="0" fontAlgn="base" hangingPunct="0">
              <a:spcBef>
                <a:spcPct val="0"/>
              </a:spcBef>
              <a:spcAft>
                <a:spcPct val="0"/>
              </a:spcAft>
              <a:defRPr/>
            </a:pPr>
            <a:endParaRPr lang="en-AU" sz="1600" b="1" i="1"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defRPr/>
            </a:pPr>
            <a:r>
              <a:rPr lang="en-AU" sz="1600" b="1" dirty="0">
                <a:solidFill>
                  <a:srgbClr val="000000"/>
                </a:solidFill>
                <a:latin typeface="Arial" panose="020B0604020202020204" pitchFamily="34" charset="0"/>
                <a:cs typeface="Arial" panose="020B0604020202020204" pitchFamily="34" charset="0"/>
              </a:rPr>
              <a:t>Learn by observing and thinking through what happened:</a:t>
            </a:r>
          </a:p>
          <a:p>
            <a:pPr lvl="0" algn="just" eaLnBrk="0" fontAlgn="base" hangingPunct="0">
              <a:spcBef>
                <a:spcPct val="0"/>
              </a:spcBef>
              <a:spcAft>
                <a:spcPct val="0"/>
              </a:spcAft>
              <a:defRPr/>
            </a:pPr>
            <a:endParaRPr lang="en-AU" sz="1600" b="1" i="1" dirty="0">
              <a:solidFill>
                <a:srgbClr val="000000"/>
              </a:solidFill>
              <a:latin typeface="Arial" panose="020B0604020202020204" pitchFamily="34" charset="0"/>
              <a:cs typeface="Arial" panose="020B0604020202020204" pitchFamily="34" charset="0"/>
            </a:endParaRPr>
          </a:p>
          <a:p>
            <a:pPr lvl="0" algn="just" eaLnBrk="0" fontAlgn="base" hangingPunct="0">
              <a:spcBef>
                <a:spcPct val="0"/>
              </a:spcBef>
              <a:spcAft>
                <a:spcPct val="0"/>
              </a:spcAft>
              <a:defRPr/>
            </a:pPr>
            <a:r>
              <a:rPr lang="en-AU" sz="1600" b="1" i="1" dirty="0">
                <a:solidFill>
                  <a:srgbClr val="000000"/>
                </a:solidFill>
                <a:latin typeface="Arial" panose="020B0604020202020204" pitchFamily="34" charset="0"/>
                <a:cs typeface="Arial" panose="020B0604020202020204" pitchFamily="34" charset="0"/>
              </a:rPr>
              <a:t>“a process of thinking back on, reworking, searching for </a:t>
            </a:r>
            <a:br>
              <a:rPr lang="en-AU" sz="1600" b="1" i="1" dirty="0">
                <a:solidFill>
                  <a:srgbClr val="000000"/>
                </a:solidFill>
                <a:latin typeface="Arial" panose="020B0604020202020204" pitchFamily="34" charset="0"/>
                <a:cs typeface="Arial" panose="020B0604020202020204" pitchFamily="34" charset="0"/>
              </a:rPr>
            </a:br>
            <a:r>
              <a:rPr lang="en-AU" sz="1600" b="1" i="1" dirty="0">
                <a:solidFill>
                  <a:srgbClr val="000000"/>
                </a:solidFill>
                <a:latin typeface="Arial" panose="020B0604020202020204" pitchFamily="34" charset="0"/>
                <a:cs typeface="Arial" panose="020B0604020202020204" pitchFamily="34" charset="0"/>
              </a:rPr>
              <a:t>meaning in experience” </a:t>
            </a:r>
            <a:r>
              <a:rPr lang="en-GB" altLang="en-US" sz="1050" dirty="0">
                <a:solidFill>
                  <a:srgbClr val="006600"/>
                </a:solidFill>
                <a:latin typeface="Arial" panose="020B0604020202020204" pitchFamily="34" charset="0"/>
                <a:cs typeface="Arial" panose="020B0604020202020204" pitchFamily="34" charset="0"/>
              </a:rPr>
              <a:t>(</a:t>
            </a:r>
            <a:r>
              <a:rPr lang="en-GB" altLang="en-US" sz="1050" dirty="0" err="1">
                <a:solidFill>
                  <a:srgbClr val="006600"/>
                </a:solidFill>
                <a:latin typeface="Arial" panose="020B0604020202020204" pitchFamily="34" charset="0"/>
                <a:cs typeface="Arial" panose="020B0604020202020204" pitchFamily="34" charset="0"/>
              </a:rPr>
              <a:t>Boud</a:t>
            </a:r>
            <a:r>
              <a:rPr lang="en-GB" altLang="en-US" sz="1050" dirty="0">
                <a:solidFill>
                  <a:srgbClr val="006600"/>
                </a:solidFill>
                <a:latin typeface="Arial" panose="020B0604020202020204" pitchFamily="34" charset="0"/>
                <a:cs typeface="Arial" panose="020B0604020202020204" pitchFamily="34" charset="0"/>
              </a:rPr>
              <a:t>, D, Keogh, R, and Walker, D, 1985)</a:t>
            </a:r>
          </a:p>
          <a:p>
            <a:pPr lvl="0" algn="just" eaLnBrk="0" fontAlgn="base" hangingPunct="0">
              <a:spcBef>
                <a:spcPct val="0"/>
              </a:spcBef>
              <a:spcAft>
                <a:spcPct val="0"/>
              </a:spcAft>
              <a:buFontTx/>
              <a:buChar char="-"/>
              <a:defRPr/>
            </a:pPr>
            <a:endParaRPr lang="en-GB" altLang="en-US" sz="1600" dirty="0">
              <a:solidFill>
                <a:srgbClr val="006600"/>
              </a:solidFill>
              <a:latin typeface="Arial" panose="020B0604020202020204" pitchFamily="34" charset="0"/>
              <a:cs typeface="Arial" panose="020B0604020202020204" pitchFamily="34" charset="0"/>
            </a:endParaRPr>
          </a:p>
          <a:p>
            <a:pPr lvl="0" algn="just" eaLnBrk="0" fontAlgn="base" hangingPunct="0">
              <a:spcBef>
                <a:spcPct val="0"/>
              </a:spcBef>
              <a:spcAft>
                <a:spcPct val="0"/>
              </a:spcAft>
              <a:defRPr/>
            </a:pPr>
            <a:r>
              <a:rPr lang="en-GB" altLang="en-US" sz="1600" dirty="0">
                <a:solidFill>
                  <a:srgbClr val="000000"/>
                </a:solidFill>
                <a:latin typeface="Arial" panose="020B0604020202020204" pitchFamily="34" charset="0"/>
                <a:cs typeface="Arial" panose="020B0604020202020204" pitchFamily="34" charset="0"/>
              </a:rPr>
              <a:t>Given time to stand back, think and investigate before acting or commenting. </a:t>
            </a:r>
          </a:p>
          <a:p>
            <a:pPr marL="1085850" lvl="1" indent="-342900" algn="just" eaLnBrk="0" fontAlgn="base" hangingPunct="0">
              <a:spcBef>
                <a:spcPct val="0"/>
              </a:spcBef>
              <a:spcAft>
                <a:spcPct val="0"/>
              </a:spcAft>
              <a:buFont typeface="Arial" panose="020B0604020202020204" pitchFamily="34" charset="0"/>
              <a:buChar char="•"/>
              <a:defRPr/>
            </a:pPr>
            <a:r>
              <a:rPr lang="en-GB" altLang="en-US" sz="1600" dirty="0">
                <a:solidFill>
                  <a:srgbClr val="000000"/>
                </a:solidFill>
                <a:latin typeface="Arial" panose="020B0604020202020204" pitchFamily="34" charset="0"/>
                <a:cs typeface="Arial" panose="020B0604020202020204" pitchFamily="34" charset="0"/>
              </a:rPr>
              <a:t>Presented with an overview of </a:t>
            </a:r>
            <a:r>
              <a:rPr lang="en-GB" altLang="en-US" sz="1600" b="1" dirty="0">
                <a:solidFill>
                  <a:srgbClr val="000000"/>
                </a:solidFill>
                <a:latin typeface="Arial" panose="020B0604020202020204" pitchFamily="34" charset="0"/>
                <a:cs typeface="Arial" panose="020B0604020202020204" pitchFamily="34" charset="0"/>
              </a:rPr>
              <a:t>all the theories </a:t>
            </a:r>
            <a:r>
              <a:rPr lang="en-GB" altLang="en-US" sz="1600" dirty="0">
                <a:solidFill>
                  <a:srgbClr val="000000"/>
                </a:solidFill>
                <a:latin typeface="Arial" panose="020B0604020202020204" pitchFamily="34" charset="0"/>
                <a:cs typeface="Arial" panose="020B0604020202020204" pitchFamily="34" charset="0"/>
              </a:rPr>
              <a:t>available on a particular topic and given time to review what happened once action has been taken.</a:t>
            </a:r>
            <a:endParaRPr lang="en-GB" altLang="en-US" sz="1600" dirty="0">
              <a:solidFill>
                <a:srgbClr val="006600"/>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EEB321E9-47C9-4124-ADCA-174160786EB1}"/>
              </a:ext>
            </a:extLst>
          </p:cNvPr>
          <p:cNvSpPr/>
          <p:nvPr/>
        </p:nvSpPr>
        <p:spPr>
          <a:xfrm>
            <a:off x="6435090" y="2742873"/>
            <a:ext cx="5872164" cy="2223686"/>
          </a:xfrm>
          <a:prstGeom prst="rect">
            <a:avLst/>
          </a:prstGeom>
        </p:spPr>
        <p:txBody>
          <a:bodyPr wrap="square">
            <a:spAutoFit/>
          </a:bodyPr>
          <a:lstStyle/>
          <a:p>
            <a:pPr lvl="0" eaLnBrk="0" fontAlgn="base" hangingPunct="0">
              <a:spcBef>
                <a:spcPct val="0"/>
              </a:spcBef>
              <a:spcAft>
                <a:spcPct val="0"/>
              </a:spcAft>
            </a:pPr>
            <a:r>
              <a:rPr lang="en-GB" sz="1600" dirty="0">
                <a:solidFill>
                  <a:srgbClr val="000000"/>
                </a:solidFill>
                <a:latin typeface="Arial" panose="020B0604020202020204" pitchFamily="34" charset="0"/>
                <a:cs typeface="Arial" panose="020B0604020202020204" pitchFamily="34" charset="0"/>
              </a:rPr>
              <a:t>“</a:t>
            </a:r>
            <a:r>
              <a:rPr lang="en-US" sz="1600" b="1" i="1" dirty="0">
                <a:solidFill>
                  <a:srgbClr val="000000"/>
                </a:solidFill>
                <a:latin typeface="Arial" panose="020B0604020202020204" pitchFamily="34" charset="0"/>
                <a:cs typeface="Arial" panose="020B0604020202020204" pitchFamily="34" charset="0"/>
              </a:rPr>
              <a:t>Critical thinking is the intellectually disciplined</a:t>
            </a:r>
            <a:br>
              <a:rPr lang="en-US" sz="1600" b="1" i="1" dirty="0">
                <a:solidFill>
                  <a:srgbClr val="000000"/>
                </a:solidFill>
                <a:latin typeface="Arial" panose="020B0604020202020204" pitchFamily="34" charset="0"/>
                <a:cs typeface="Arial" panose="020B0604020202020204" pitchFamily="34" charset="0"/>
              </a:rPr>
            </a:br>
            <a:r>
              <a:rPr lang="en-US" sz="1600" b="1" i="1" dirty="0">
                <a:solidFill>
                  <a:srgbClr val="000000"/>
                </a:solidFill>
                <a:latin typeface="Arial" panose="020B0604020202020204" pitchFamily="34" charset="0"/>
                <a:cs typeface="Arial" panose="020B0604020202020204" pitchFamily="34" charset="0"/>
              </a:rPr>
              <a:t> process of actively and skillfully conceptualizing,</a:t>
            </a:r>
            <a:br>
              <a:rPr lang="en-US" sz="1600" b="1" i="1" dirty="0">
                <a:solidFill>
                  <a:srgbClr val="000000"/>
                </a:solidFill>
                <a:latin typeface="Arial" panose="020B0604020202020204" pitchFamily="34" charset="0"/>
                <a:cs typeface="Arial" panose="020B0604020202020204" pitchFamily="34" charset="0"/>
              </a:rPr>
            </a:br>
            <a:r>
              <a:rPr lang="en-US" sz="1600" b="1" i="1" dirty="0">
                <a:solidFill>
                  <a:srgbClr val="000000"/>
                </a:solidFill>
                <a:latin typeface="Arial" panose="020B0604020202020204" pitchFamily="34" charset="0"/>
                <a:cs typeface="Arial" panose="020B0604020202020204" pitchFamily="34" charset="0"/>
              </a:rPr>
              <a:t> applying, analyzing, synthesizing, and/or evaluating</a:t>
            </a:r>
            <a:br>
              <a:rPr lang="en-US" sz="1600" b="1" i="1" dirty="0">
                <a:solidFill>
                  <a:srgbClr val="000000"/>
                </a:solidFill>
                <a:latin typeface="Arial" panose="020B0604020202020204" pitchFamily="34" charset="0"/>
                <a:cs typeface="Arial" panose="020B0604020202020204" pitchFamily="34" charset="0"/>
              </a:rPr>
            </a:br>
            <a:r>
              <a:rPr lang="en-US" sz="1600" b="1" i="1" dirty="0">
                <a:solidFill>
                  <a:srgbClr val="000000"/>
                </a:solidFill>
                <a:latin typeface="Arial" panose="020B0604020202020204" pitchFamily="34" charset="0"/>
                <a:cs typeface="Arial" panose="020B0604020202020204" pitchFamily="34" charset="0"/>
              </a:rPr>
              <a:t> information gathered from, or generated by, observation,</a:t>
            </a:r>
            <a:br>
              <a:rPr lang="en-US" sz="1600" b="1" i="1" dirty="0">
                <a:solidFill>
                  <a:srgbClr val="000000"/>
                </a:solidFill>
                <a:latin typeface="Arial" panose="020B0604020202020204" pitchFamily="34" charset="0"/>
                <a:cs typeface="Arial" panose="020B0604020202020204" pitchFamily="34" charset="0"/>
              </a:rPr>
            </a:br>
            <a:r>
              <a:rPr lang="en-US" sz="1600" b="1" i="1" dirty="0">
                <a:solidFill>
                  <a:srgbClr val="000000"/>
                </a:solidFill>
                <a:latin typeface="Arial" panose="020B0604020202020204" pitchFamily="34" charset="0"/>
                <a:cs typeface="Arial" panose="020B0604020202020204" pitchFamily="34" charset="0"/>
              </a:rPr>
              <a:t> experience, reflection, reasoning, or </a:t>
            </a:r>
            <a:br>
              <a:rPr lang="en-US" sz="1600" b="1" i="1" dirty="0">
                <a:solidFill>
                  <a:srgbClr val="000000"/>
                </a:solidFill>
                <a:latin typeface="Arial" panose="020B0604020202020204" pitchFamily="34" charset="0"/>
                <a:cs typeface="Arial" panose="020B0604020202020204" pitchFamily="34" charset="0"/>
              </a:rPr>
            </a:br>
            <a:r>
              <a:rPr lang="en-US" sz="1600" b="1" i="1" dirty="0">
                <a:solidFill>
                  <a:srgbClr val="000000"/>
                </a:solidFill>
                <a:latin typeface="Arial" panose="020B0604020202020204" pitchFamily="34" charset="0"/>
                <a:cs typeface="Arial" panose="020B0604020202020204" pitchFamily="34" charset="0"/>
              </a:rPr>
              <a:t>communication, as a guide to belief and action”</a:t>
            </a:r>
          </a:p>
          <a:p>
            <a:pPr lvl="0" eaLnBrk="0" fontAlgn="base" hangingPunct="0">
              <a:spcBef>
                <a:spcPct val="0"/>
              </a:spcBef>
              <a:spcAft>
                <a:spcPct val="0"/>
              </a:spcAft>
            </a:pPr>
            <a:endParaRPr lang="en-US" sz="1600" b="1" i="1"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050" dirty="0">
                <a:solidFill>
                  <a:srgbClr val="000000"/>
                </a:solidFill>
                <a:latin typeface="Arial" panose="020B0604020202020204" pitchFamily="34" charset="0"/>
                <a:cs typeface="Arial" panose="020B0604020202020204" pitchFamily="34" charset="0"/>
              </a:rPr>
              <a:t>(Elder and  Richard, 2009)</a:t>
            </a:r>
            <a:endParaRPr lang="en-US" sz="1050" b="1" i="1"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endParaRPr lang="en-GB" sz="1600" b="1" i="1" dirty="0">
              <a:solidFill>
                <a:srgbClr val="000000"/>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BA892EE8-8048-44BE-B4FB-ED37021DA240}"/>
              </a:ext>
            </a:extLst>
          </p:cNvPr>
          <p:cNvPicPr>
            <a:picLocks noChangeAspect="1"/>
          </p:cNvPicPr>
          <p:nvPr/>
        </p:nvPicPr>
        <p:blipFill>
          <a:blip r:embed="rId2"/>
          <a:stretch>
            <a:fillRect/>
          </a:stretch>
        </p:blipFill>
        <p:spPr>
          <a:xfrm>
            <a:off x="6097906" y="300844"/>
            <a:ext cx="2517866" cy="2328874"/>
          </a:xfrm>
          <a:prstGeom prst="rect">
            <a:avLst/>
          </a:prstGeom>
        </p:spPr>
      </p:pic>
    </p:spTree>
    <p:extLst>
      <p:ext uri="{BB962C8B-B14F-4D97-AF65-F5344CB8AC3E}">
        <p14:creationId xmlns:p14="http://schemas.microsoft.com/office/powerpoint/2010/main" val="2531444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2B00CE-6AC3-4AB1-ACFC-1763D0E7B918}"/>
              </a:ext>
            </a:extLst>
          </p:cNvPr>
          <p:cNvPicPr>
            <a:picLocks noChangeAspect="1"/>
          </p:cNvPicPr>
          <p:nvPr/>
        </p:nvPicPr>
        <p:blipFill>
          <a:blip r:embed="rId2"/>
          <a:stretch>
            <a:fillRect/>
          </a:stretch>
        </p:blipFill>
        <p:spPr>
          <a:xfrm>
            <a:off x="319089" y="309211"/>
            <a:ext cx="6096000" cy="5539493"/>
          </a:xfrm>
          <a:prstGeom prst="rect">
            <a:avLst/>
          </a:prstGeom>
        </p:spPr>
      </p:pic>
      <p:sp>
        <p:nvSpPr>
          <p:cNvPr id="5" name="Rectangle 4">
            <a:extLst>
              <a:ext uri="{FF2B5EF4-FFF2-40B4-BE49-F238E27FC236}">
                <a16:creationId xmlns:a16="http://schemas.microsoft.com/office/drawing/2014/main" id="{2565CAE8-8DB9-4773-8AE8-5939615BB0D1}"/>
              </a:ext>
            </a:extLst>
          </p:cNvPr>
          <p:cNvSpPr/>
          <p:nvPr/>
        </p:nvSpPr>
        <p:spPr>
          <a:xfrm>
            <a:off x="6207760" y="3307840"/>
            <a:ext cx="6096000" cy="1323439"/>
          </a:xfrm>
          <a:prstGeom prst="rect">
            <a:avLst/>
          </a:prstGeom>
        </p:spPr>
        <p:txBody>
          <a:bodyPr>
            <a:spAutoFit/>
          </a:bodyPr>
          <a:lstStyle/>
          <a:p>
            <a:pPr lvl="0" algn="ctr" eaLnBrk="0" fontAlgn="base" hangingPunct="0">
              <a:spcBef>
                <a:spcPct val="0"/>
              </a:spcBef>
              <a:spcAft>
                <a:spcPct val="0"/>
              </a:spcAft>
            </a:pPr>
            <a:r>
              <a:rPr lang="en-AU" altLang="en-US" sz="2000" b="1" i="1" dirty="0">
                <a:solidFill>
                  <a:srgbClr val="000000"/>
                </a:solidFill>
                <a:latin typeface="Times New Roman" pitchFamily="18" charset="0"/>
              </a:rPr>
              <a:t>Honey and Mumford’s Learning Sequence. In essence, people learn from experience, however, the experience should be reviewed through a particular sequence.</a:t>
            </a:r>
          </a:p>
          <a:p>
            <a:pPr lvl="0" eaLnBrk="0" fontAlgn="base" hangingPunct="0">
              <a:spcBef>
                <a:spcPct val="0"/>
              </a:spcBef>
              <a:spcAft>
                <a:spcPct val="0"/>
              </a:spcAft>
            </a:pPr>
            <a:endParaRPr lang="en-AU" altLang="en-US" sz="2000" b="1" dirty="0">
              <a:solidFill>
                <a:srgbClr val="000000"/>
              </a:solidFill>
              <a:latin typeface="Times New Roman" pitchFamily="18" charset="0"/>
            </a:endParaRPr>
          </a:p>
        </p:txBody>
      </p:sp>
    </p:spTree>
    <p:extLst>
      <p:ext uri="{BB962C8B-B14F-4D97-AF65-F5344CB8AC3E}">
        <p14:creationId xmlns:p14="http://schemas.microsoft.com/office/powerpoint/2010/main" val="1469702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99B314-94B9-4540-AD91-9419EECB75FD}"/>
              </a:ext>
            </a:extLst>
          </p:cNvPr>
          <p:cNvSpPr/>
          <p:nvPr/>
        </p:nvSpPr>
        <p:spPr>
          <a:xfrm>
            <a:off x="0" y="1"/>
            <a:ext cx="9329738" cy="6555641"/>
          </a:xfrm>
          <a:prstGeom prst="rect">
            <a:avLst/>
          </a:prstGeom>
        </p:spPr>
        <p:txBody>
          <a:bodyPr wrap="square">
            <a:spAutoFit/>
          </a:bodyPr>
          <a:lstStyle/>
          <a:p>
            <a:pPr lvl="0" eaLnBrk="0" fontAlgn="base" hangingPunct="0">
              <a:spcBef>
                <a:spcPct val="0"/>
              </a:spcBef>
              <a:spcAft>
                <a:spcPct val="0"/>
              </a:spcAft>
            </a:pPr>
            <a:r>
              <a:rPr lang="en-GB" sz="2000" b="1" u="sng"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latin typeface="Times New Roman" pitchFamily="18" charset="0"/>
              </a:rPr>
              <a:t>Law students as </a:t>
            </a:r>
            <a:r>
              <a:rPr lang="en-GB" sz="2400" b="1" u="sng"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highlight>
                  <a:srgbClr val="FFFF00"/>
                </a:highlight>
                <a:latin typeface="Times New Roman" pitchFamily="18" charset="0"/>
              </a:rPr>
              <a:t>T</a:t>
            </a:r>
            <a:r>
              <a:rPr lang="en-GB" sz="2400" b="1" u="sng"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highlight>
                  <a:srgbClr val="FFFF00"/>
                </a:highlight>
                <a:latin typeface="Times New Roman" pitchFamily="18" charset="0"/>
              </a:rPr>
              <a:t>heorists</a:t>
            </a:r>
            <a:r>
              <a:rPr lang="en-GB" b="1" i="1" dirty="0">
                <a:solidFill>
                  <a:srgbClr val="000000"/>
                </a:solidFill>
                <a:latin typeface="Times New Roman" pitchFamily="18" charset="0"/>
              </a:rPr>
              <a:t> </a:t>
            </a:r>
            <a:r>
              <a:rPr lang="en-AU" b="1" i="1" dirty="0">
                <a:ln w="18000">
                  <a:solidFill>
                    <a:srgbClr val="3333CC">
                      <a:satMod val="140000"/>
                    </a:srgbClr>
                  </a:solidFill>
                  <a:prstDash val="solid"/>
                  <a:miter lim="800000"/>
                </a:ln>
                <a:solidFill>
                  <a:srgbClr val="002060"/>
                </a:solidFill>
                <a:effectLst>
                  <a:outerShdw blurRad="25500" dist="23000" dir="7020000" algn="tl">
                    <a:srgbClr val="000000">
                      <a:alpha val="50000"/>
                    </a:srgbClr>
                  </a:outerShdw>
                </a:effectLst>
                <a:latin typeface="Times New Roman" pitchFamily="18" charset="0"/>
              </a:rPr>
              <a:t>“If it’s logical, it’s good” </a:t>
            </a:r>
            <a:endParaRPr lang="en-GB" b="1" i="1" dirty="0">
              <a:ln w="18000">
                <a:solidFill>
                  <a:srgbClr val="3333CC">
                    <a:satMod val="140000"/>
                  </a:srgbClr>
                </a:solidFill>
                <a:prstDash val="solid"/>
                <a:miter lim="800000"/>
              </a:ln>
              <a:solidFill>
                <a:srgbClr val="002060"/>
              </a:solidFill>
              <a:effectLst>
                <a:outerShdw blurRad="25500" dist="23000" dir="7020000" algn="tl">
                  <a:srgbClr val="000000">
                    <a:alpha val="50000"/>
                  </a:srgbClr>
                </a:outerShdw>
              </a:effectLst>
              <a:latin typeface="Times New Roman" pitchFamily="18" charset="0"/>
            </a:endParaRPr>
          </a:p>
          <a:p>
            <a:pPr lvl="0" algn="just" eaLnBrk="0" fontAlgn="base" hangingPunct="0">
              <a:spcBef>
                <a:spcPct val="0"/>
              </a:spcBef>
              <a:spcAft>
                <a:spcPct val="0"/>
              </a:spcAft>
            </a:pPr>
            <a:endParaRPr lang="en-US" dirty="0">
              <a:solidFill>
                <a:srgbClr val="000000"/>
              </a:solidFill>
              <a:latin typeface="Times New Roman" pitchFamily="18" charset="0"/>
            </a:endParaRPr>
          </a:p>
          <a:p>
            <a:pPr lvl="0" algn="just" eaLnBrk="0" fontAlgn="base" hangingPunct="0">
              <a:spcBef>
                <a:spcPct val="0"/>
              </a:spcBef>
              <a:spcAft>
                <a:spcPct val="0"/>
              </a:spcAft>
            </a:pPr>
            <a:r>
              <a:rPr lang="en-US" b="1" dirty="0">
                <a:latin typeface="Times New Roman" pitchFamily="18" charset="0"/>
              </a:rPr>
              <a:t>Theorists learn best when the learning activity is backed by concepts that form a theory. They prefer structured learning. They like:</a:t>
            </a:r>
            <a:endParaRPr lang="en-GB" b="1" dirty="0">
              <a:latin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en-US" b="1" dirty="0">
                <a:latin typeface="Times New Roman" pitchFamily="18" charset="0"/>
              </a:rPr>
              <a:t>Problem Based Leaning (PBL)</a:t>
            </a:r>
          </a:p>
          <a:p>
            <a:pPr lvl="0" algn="just" eaLnBrk="0" fontAlgn="base" hangingPunct="0">
              <a:spcBef>
                <a:spcPct val="0"/>
              </a:spcBef>
              <a:spcAft>
                <a:spcPct val="0"/>
              </a:spcAft>
            </a:pPr>
            <a:endParaRPr lang="en-GB" b="1" dirty="0">
              <a:latin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en-US" b="1" dirty="0">
                <a:latin typeface="Times New Roman" pitchFamily="18" charset="0"/>
              </a:rPr>
              <a:t>Logical  Legal Conclusions: “</a:t>
            </a:r>
            <a:r>
              <a:rPr lang="en-GB" b="1" i="1" dirty="0">
                <a:latin typeface="Times New Roman" pitchFamily="18" charset="0"/>
              </a:rPr>
              <a:t>Legal rules seem to be different from principles in that their application guarantees their conclusions.” </a:t>
            </a:r>
            <a:r>
              <a:rPr lang="en-GB" b="1" dirty="0">
                <a:latin typeface="Times New Roman" pitchFamily="18" charset="0"/>
              </a:rPr>
              <a:t> </a:t>
            </a:r>
            <a:r>
              <a:rPr lang="en-US" b="1" dirty="0">
                <a:latin typeface="Times New Roman" pitchFamily="18" charset="0"/>
              </a:rPr>
              <a:t>(</a:t>
            </a:r>
            <a:r>
              <a:rPr lang="en-US" b="1" dirty="0" err="1">
                <a:latin typeface="Times New Roman" pitchFamily="18" charset="0"/>
              </a:rPr>
              <a:t>Hage</a:t>
            </a:r>
            <a:r>
              <a:rPr lang="en-US" b="1" dirty="0">
                <a:latin typeface="Times New Roman" pitchFamily="18" charset="0"/>
              </a:rPr>
              <a:t> 2001  p.83)</a:t>
            </a:r>
          </a:p>
          <a:p>
            <a:pPr lvl="0" algn="just" eaLnBrk="0" fontAlgn="base" hangingPunct="0">
              <a:spcBef>
                <a:spcPct val="0"/>
              </a:spcBef>
              <a:spcAft>
                <a:spcPct val="0"/>
              </a:spcAft>
            </a:pPr>
            <a:endParaRPr lang="en-GB" b="1" dirty="0">
              <a:latin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en-US" b="1" dirty="0">
                <a:latin typeface="Times New Roman" pitchFamily="18" charset="0"/>
              </a:rPr>
              <a:t>Case law: Through legal principle and application: </a:t>
            </a:r>
            <a:r>
              <a:rPr lang="en-US" b="1" i="1" dirty="0">
                <a:latin typeface="Times New Roman" pitchFamily="18" charset="0"/>
              </a:rPr>
              <a:t>“</a:t>
            </a:r>
            <a:r>
              <a:rPr lang="en-GB" b="1" i="1" dirty="0">
                <a:latin typeface="Times New Roman" pitchFamily="18" charset="0"/>
              </a:rPr>
              <a:t>Legal rules are principles which block the operation of all competing principles.” </a:t>
            </a:r>
            <a:r>
              <a:rPr lang="en-GB" b="1" dirty="0">
                <a:latin typeface="Times New Roman" pitchFamily="18" charset="0"/>
              </a:rPr>
              <a:t>(</a:t>
            </a:r>
            <a:r>
              <a:rPr lang="en-GB" b="1" dirty="0" err="1">
                <a:latin typeface="Times New Roman" pitchFamily="18" charset="0"/>
              </a:rPr>
              <a:t>Hage</a:t>
            </a:r>
            <a:r>
              <a:rPr lang="en-GB" b="1" dirty="0">
                <a:latin typeface="Times New Roman" pitchFamily="18" charset="0"/>
              </a:rPr>
              <a:t> 2001 p.83)</a:t>
            </a:r>
          </a:p>
          <a:p>
            <a:pPr lvl="0" algn="just" eaLnBrk="0" fontAlgn="base" hangingPunct="0">
              <a:spcBef>
                <a:spcPct val="0"/>
              </a:spcBef>
              <a:spcAft>
                <a:spcPct val="0"/>
              </a:spcAft>
            </a:pPr>
            <a:endParaRPr lang="en-GB" b="1" dirty="0">
              <a:latin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en-US" b="1" dirty="0">
                <a:latin typeface="Times New Roman" pitchFamily="18" charset="0"/>
              </a:rPr>
              <a:t>Analysis of complex scenarios </a:t>
            </a:r>
            <a:endParaRPr lang="en-GB" b="1" dirty="0">
              <a:latin typeface="Times New Roman" pitchFamily="18" charset="0"/>
            </a:endParaRPr>
          </a:p>
          <a:p>
            <a:pPr lvl="0" algn="just" eaLnBrk="0" fontAlgn="base" hangingPunct="0">
              <a:spcBef>
                <a:spcPct val="0"/>
              </a:spcBef>
              <a:spcAft>
                <a:spcPct val="0"/>
              </a:spcAft>
            </a:pPr>
            <a:r>
              <a:rPr lang="en-US" b="1" dirty="0">
                <a:latin typeface="Times New Roman" pitchFamily="18" charset="0"/>
              </a:rPr>
              <a:t>Tutorial learning experience can be improved by:</a:t>
            </a:r>
          </a:p>
          <a:p>
            <a:pPr lvl="0" algn="just" eaLnBrk="0" fontAlgn="base" hangingPunct="0">
              <a:spcBef>
                <a:spcPct val="0"/>
              </a:spcBef>
              <a:spcAft>
                <a:spcPct val="0"/>
              </a:spcAft>
            </a:pPr>
            <a:endParaRPr lang="en-GB" b="1" dirty="0">
              <a:latin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en-US" b="1" dirty="0">
                <a:latin typeface="Times New Roman" pitchFamily="18" charset="0"/>
              </a:rPr>
              <a:t>Promoting critical analysis skills in PBL activities. </a:t>
            </a:r>
          </a:p>
          <a:p>
            <a:pPr marL="342900" lvl="0" indent="-342900" algn="just" eaLnBrk="0" fontAlgn="base" hangingPunct="0">
              <a:spcBef>
                <a:spcPct val="0"/>
              </a:spcBef>
              <a:spcAft>
                <a:spcPct val="0"/>
              </a:spcAft>
              <a:buFont typeface="Arial" panose="020B0604020202020204" pitchFamily="34" charset="0"/>
              <a:buChar char="•"/>
            </a:pPr>
            <a:endParaRPr lang="en-US" dirty="0">
              <a:solidFill>
                <a:srgbClr val="CC3300"/>
              </a:solidFill>
              <a:latin typeface="Times New Roman" pitchFamily="18" charset="0"/>
            </a:endParaRPr>
          </a:p>
          <a:p>
            <a:pPr lvl="0" algn="just" eaLnBrk="0" fontAlgn="base" hangingPunct="0">
              <a:spcBef>
                <a:spcPct val="0"/>
              </a:spcBef>
              <a:spcAft>
                <a:spcPct val="0"/>
              </a:spcAft>
            </a:pPr>
            <a:r>
              <a:rPr lang="en-US" b="1" i="1" dirty="0">
                <a:solidFill>
                  <a:srgbClr val="6600CC"/>
                </a:solidFill>
                <a:latin typeface="Times New Roman" pitchFamily="18" charset="0"/>
              </a:rPr>
              <a:t>By developing your style, you will be </a:t>
            </a:r>
          </a:p>
          <a:p>
            <a:pPr marL="342900" lvl="0" indent="-342900" algn="just" eaLnBrk="0" fontAlgn="base" hangingPunct="0">
              <a:spcBef>
                <a:spcPct val="0"/>
              </a:spcBef>
              <a:spcAft>
                <a:spcPct val="0"/>
              </a:spcAft>
              <a:buFont typeface="Arial" panose="020B0604020202020204" pitchFamily="34" charset="0"/>
              <a:buChar char="•"/>
            </a:pPr>
            <a:r>
              <a:rPr lang="en-GB" dirty="0">
                <a:solidFill>
                  <a:srgbClr val="000000"/>
                </a:solidFill>
                <a:latin typeface="Times New Roman" pitchFamily="18" charset="0"/>
              </a:rPr>
              <a:t>Better at questioning and probing inconsistencies and weaknesses in people’s arguments.</a:t>
            </a:r>
          </a:p>
          <a:p>
            <a:pPr marL="342900" lvl="0" indent="-342900" algn="just" eaLnBrk="0" fontAlgn="base" hangingPunct="0">
              <a:spcBef>
                <a:spcPct val="0"/>
              </a:spcBef>
              <a:spcAft>
                <a:spcPct val="0"/>
              </a:spcAft>
              <a:buFont typeface="Arial" panose="020B0604020202020204" pitchFamily="34" charset="0"/>
              <a:buChar char="•"/>
            </a:pPr>
            <a:r>
              <a:rPr lang="en-GB" dirty="0">
                <a:solidFill>
                  <a:srgbClr val="000000"/>
                </a:solidFill>
                <a:latin typeface="Times New Roman" pitchFamily="18" charset="0"/>
              </a:rPr>
              <a:t>More interested in relating your actions to an overall plan.</a:t>
            </a:r>
          </a:p>
          <a:p>
            <a:pPr marL="342900" lvl="0" indent="-342900" algn="just" eaLnBrk="0" fontAlgn="base" hangingPunct="0">
              <a:spcBef>
                <a:spcPct val="0"/>
              </a:spcBef>
              <a:spcAft>
                <a:spcPct val="0"/>
              </a:spcAft>
              <a:buFont typeface="Arial" panose="020B0604020202020204" pitchFamily="34" charset="0"/>
              <a:buChar char="•"/>
            </a:pPr>
            <a:r>
              <a:rPr lang="en-GB" dirty="0">
                <a:solidFill>
                  <a:srgbClr val="000000"/>
                </a:solidFill>
                <a:latin typeface="Times New Roman" pitchFamily="18" charset="0"/>
              </a:rPr>
              <a:t>More disciplined with tidier, more organised ways of working.</a:t>
            </a:r>
          </a:p>
          <a:p>
            <a:pPr marL="342900" lvl="0" indent="-342900" algn="just" eaLnBrk="0" fontAlgn="base" hangingPunct="0">
              <a:spcBef>
                <a:spcPct val="0"/>
              </a:spcBef>
              <a:spcAft>
                <a:spcPct val="0"/>
              </a:spcAft>
              <a:buFont typeface="Arial" panose="020B0604020202020204" pitchFamily="34" charset="0"/>
              <a:buChar char="•"/>
            </a:pPr>
            <a:r>
              <a:rPr lang="en-GB" dirty="0">
                <a:solidFill>
                  <a:srgbClr val="000000"/>
                </a:solidFill>
                <a:latin typeface="Times New Roman" pitchFamily="18" charset="0"/>
              </a:rPr>
              <a:t>More tolerant of models and theories, explaining their potential relevance to your work.</a:t>
            </a:r>
          </a:p>
          <a:p>
            <a:pPr marL="342900" lvl="0" indent="-342900" eaLnBrk="0" fontAlgn="base" hangingPunct="0">
              <a:spcBef>
                <a:spcPct val="0"/>
              </a:spcBef>
              <a:spcAft>
                <a:spcPct val="0"/>
              </a:spcAft>
              <a:buFont typeface="Arial" panose="020B0604020202020204" pitchFamily="34" charset="0"/>
              <a:buChar char="•"/>
            </a:pPr>
            <a:endParaRPr lang="en-GB" dirty="0">
              <a:solidFill>
                <a:srgbClr val="CC3300"/>
              </a:solidFill>
              <a:latin typeface="Times New Roman" pitchFamily="18" charset="0"/>
            </a:endParaRPr>
          </a:p>
        </p:txBody>
      </p:sp>
    </p:spTree>
    <p:extLst>
      <p:ext uri="{BB962C8B-B14F-4D97-AF65-F5344CB8AC3E}">
        <p14:creationId xmlns:p14="http://schemas.microsoft.com/office/powerpoint/2010/main" val="1869401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D568F1-FE36-4866-99AF-B0CFC20422C1}"/>
              </a:ext>
            </a:extLst>
          </p:cNvPr>
          <p:cNvSpPr/>
          <p:nvPr/>
        </p:nvSpPr>
        <p:spPr>
          <a:xfrm>
            <a:off x="647700" y="650240"/>
            <a:ext cx="8772525" cy="5016758"/>
          </a:xfrm>
          <a:prstGeom prst="rect">
            <a:avLst/>
          </a:prstGeom>
        </p:spPr>
        <p:txBody>
          <a:bodyPr wrap="square">
            <a:spAutoFit/>
          </a:bodyPr>
          <a:lstStyle/>
          <a:p>
            <a:pPr lvl="0" eaLnBrk="0" fontAlgn="base" hangingPunct="0">
              <a:spcBef>
                <a:spcPct val="0"/>
              </a:spcBef>
              <a:spcAft>
                <a:spcPct val="0"/>
              </a:spcAft>
            </a:pPr>
            <a:r>
              <a:rPr lang="en-GB" sz="16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latin typeface="Times New Roman" pitchFamily="18" charset="0"/>
              </a:rPr>
              <a:t>Financial management Students as </a:t>
            </a:r>
            <a:r>
              <a:rPr lang="en-GB" sz="2400"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highlight>
                  <a:srgbClr val="FFFF00"/>
                </a:highlight>
                <a:latin typeface="Times New Roman" pitchFamily="18" charset="0"/>
              </a:rPr>
              <a:t>P</a:t>
            </a:r>
            <a:r>
              <a:rPr lang="en-GB" sz="2400" b="1"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highlight>
                  <a:srgbClr val="FFFF00"/>
                </a:highlight>
                <a:latin typeface="Times New Roman" pitchFamily="18" charset="0"/>
              </a:rPr>
              <a:t>ragmatists</a:t>
            </a:r>
            <a:endParaRPr lang="en-GB" sz="1600" b="1"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latin typeface="Times New Roman" pitchFamily="18" charset="0"/>
            </a:endParaRPr>
          </a:p>
          <a:p>
            <a:pPr lvl="0" eaLnBrk="0" fontAlgn="base" hangingPunct="0">
              <a:spcBef>
                <a:spcPct val="0"/>
              </a:spcBef>
              <a:spcAft>
                <a:spcPct val="0"/>
              </a:spcAft>
            </a:pPr>
            <a:endParaRPr lang="en-GB" sz="1600" b="1" i="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AU" sz="1600" b="1" i="1" dirty="0">
                <a:ln w="18000">
                  <a:solidFill>
                    <a:srgbClr val="3333CC">
                      <a:satMod val="140000"/>
                    </a:srgbClr>
                  </a:solidFill>
                  <a:prstDash val="solid"/>
                  <a:miter lim="800000"/>
                </a:ln>
                <a:solidFill>
                  <a:srgbClr val="002060"/>
                </a:solidFill>
                <a:effectLst>
                  <a:outerShdw blurRad="25500" dist="23000" dir="7020000" algn="tl">
                    <a:srgbClr val="000000">
                      <a:alpha val="50000"/>
                    </a:srgbClr>
                  </a:outerShdw>
                </a:effectLst>
                <a:latin typeface="Arial" panose="020B0604020202020204" pitchFamily="34" charset="0"/>
                <a:cs typeface="Arial" panose="020B0604020202020204" pitchFamily="34" charset="0"/>
              </a:rPr>
              <a:t>“There is always a better way”</a:t>
            </a:r>
          </a:p>
          <a:p>
            <a:pPr lvl="0" algn="just" eaLnBrk="0" fontAlgn="base" hangingPunct="0">
              <a:spcBef>
                <a:spcPct val="0"/>
              </a:spcBef>
              <a:spcAft>
                <a:spcPct val="0"/>
              </a:spcAft>
            </a:pPr>
            <a:endParaRPr lang="en-GB" b="1" cap="all" dirty="0">
              <a:ln w="9000" cmpd="sng">
                <a:solidFill>
                  <a:srgbClr val="000000">
                    <a:shade val="50000"/>
                    <a:satMod val="120000"/>
                  </a:srgbClr>
                </a:solidFill>
                <a:prstDash val="solid"/>
              </a:ln>
              <a:gradFill>
                <a:gsLst>
                  <a:gs pos="0">
                    <a:srgbClr val="000000">
                      <a:shade val="20000"/>
                      <a:satMod val="245000"/>
                    </a:srgbClr>
                  </a:gs>
                  <a:gs pos="43000">
                    <a:srgbClr val="000000">
                      <a:satMod val="255000"/>
                    </a:srgbClr>
                  </a:gs>
                  <a:gs pos="48000">
                    <a:srgbClr val="000000">
                      <a:shade val="85000"/>
                      <a:satMod val="255000"/>
                    </a:srgbClr>
                  </a:gs>
                  <a:gs pos="100000">
                    <a:srgbClr val="000000">
                      <a:shade val="20000"/>
                      <a:satMod val="245000"/>
                    </a:srgbClr>
                  </a:gs>
                </a:gsLst>
                <a:lin ang="5400000"/>
              </a:gradFill>
              <a:effectLst>
                <a:reflection blurRad="12700" stA="28000" endPos="45000" dist="1000" dir="5400000" sy="-100000" algn="bl" rotWithShape="0"/>
              </a:effectLst>
              <a:latin typeface="Times New Roman" pitchFamily="18" charset="0"/>
            </a:endParaRPr>
          </a:p>
          <a:p>
            <a:pPr lvl="0" algn="just" eaLnBrk="0" fontAlgn="base" hangingPunct="0">
              <a:spcBef>
                <a:spcPct val="0"/>
              </a:spcBef>
              <a:spcAft>
                <a:spcPct val="0"/>
              </a:spcAft>
            </a:pPr>
            <a:r>
              <a:rPr lang="en-AU" sz="1600" dirty="0">
                <a:solidFill>
                  <a:srgbClr val="000000"/>
                </a:solidFill>
                <a:latin typeface="Times New Roman" pitchFamily="18" charset="0"/>
              </a:rPr>
              <a:t>Pragmatists need to be able to see how to put the learning into practice in the real world. They like:</a:t>
            </a:r>
          </a:p>
          <a:p>
            <a:pPr lvl="0" algn="just" eaLnBrk="0" fontAlgn="base" hangingPunct="0">
              <a:spcBef>
                <a:spcPct val="0"/>
              </a:spcBef>
              <a:spcAft>
                <a:spcPct val="0"/>
              </a:spcAft>
            </a:pPr>
            <a:endParaRPr lang="en-GB" sz="1600" dirty="0">
              <a:solidFill>
                <a:srgbClr val="000000"/>
              </a:solidFill>
              <a:latin typeface="Times New Roman" pitchFamily="18" charset="0"/>
            </a:endParaRPr>
          </a:p>
          <a:p>
            <a:pPr marL="571500" lvl="0" indent="-571500" algn="just" eaLnBrk="0" fontAlgn="base" hangingPunct="0">
              <a:spcBef>
                <a:spcPct val="0"/>
              </a:spcBef>
              <a:spcAft>
                <a:spcPct val="0"/>
              </a:spcAft>
              <a:buFont typeface="Arial" panose="020B0604020202020204" pitchFamily="34" charset="0"/>
              <a:buChar char="•"/>
            </a:pPr>
            <a:r>
              <a:rPr lang="en-AU" sz="1600" dirty="0">
                <a:solidFill>
                  <a:srgbClr val="000000"/>
                </a:solidFill>
                <a:latin typeface="Times New Roman" pitchFamily="18" charset="0"/>
              </a:rPr>
              <a:t>Case studies</a:t>
            </a:r>
            <a:endParaRPr lang="en-GB" sz="1600" dirty="0">
              <a:solidFill>
                <a:srgbClr val="000000"/>
              </a:solidFill>
              <a:latin typeface="Times New Roman" pitchFamily="18" charset="0"/>
            </a:endParaRPr>
          </a:p>
          <a:p>
            <a:pPr marL="571500" lvl="0" indent="-571500" algn="just" eaLnBrk="0" fontAlgn="base" hangingPunct="0">
              <a:spcBef>
                <a:spcPct val="0"/>
              </a:spcBef>
              <a:spcAft>
                <a:spcPct val="0"/>
              </a:spcAft>
              <a:buFont typeface="Arial" panose="020B0604020202020204" pitchFamily="34" charset="0"/>
              <a:buChar char="•"/>
            </a:pPr>
            <a:r>
              <a:rPr lang="en-AU" sz="1600" dirty="0">
                <a:solidFill>
                  <a:srgbClr val="000000"/>
                </a:solidFill>
                <a:latin typeface="Times New Roman" pitchFamily="18" charset="0"/>
              </a:rPr>
              <a:t>Problem solving </a:t>
            </a:r>
            <a:endParaRPr lang="en-GB" sz="1600" dirty="0">
              <a:solidFill>
                <a:srgbClr val="000000"/>
              </a:solidFill>
              <a:latin typeface="Times New Roman" pitchFamily="18" charset="0"/>
            </a:endParaRPr>
          </a:p>
          <a:p>
            <a:pPr marL="571500" lvl="0" indent="-571500" algn="just" eaLnBrk="0" fontAlgn="base" hangingPunct="0">
              <a:spcBef>
                <a:spcPct val="0"/>
              </a:spcBef>
              <a:spcAft>
                <a:spcPct val="0"/>
              </a:spcAft>
              <a:buFont typeface="Arial" panose="020B0604020202020204" pitchFamily="34" charset="0"/>
              <a:buChar char="•"/>
            </a:pPr>
            <a:r>
              <a:rPr lang="en-AU" sz="1600" dirty="0">
                <a:solidFill>
                  <a:srgbClr val="000000"/>
                </a:solidFill>
                <a:latin typeface="Times New Roman" pitchFamily="18" charset="0"/>
              </a:rPr>
              <a:t>Discussions</a:t>
            </a:r>
          </a:p>
          <a:p>
            <a:pPr lvl="0" algn="just" eaLnBrk="0" fontAlgn="base" hangingPunct="0">
              <a:spcBef>
                <a:spcPct val="0"/>
              </a:spcBef>
              <a:spcAft>
                <a:spcPct val="0"/>
              </a:spcAft>
            </a:pPr>
            <a:endParaRPr lang="en-GB" sz="1600" dirty="0">
              <a:solidFill>
                <a:srgbClr val="000000"/>
              </a:solidFill>
              <a:latin typeface="Times New Roman" pitchFamily="18" charset="0"/>
            </a:endParaRPr>
          </a:p>
          <a:p>
            <a:pPr lvl="0" algn="just" eaLnBrk="0" fontAlgn="base" hangingPunct="0">
              <a:spcBef>
                <a:spcPct val="0"/>
              </a:spcBef>
              <a:spcAft>
                <a:spcPct val="0"/>
              </a:spcAft>
            </a:pPr>
            <a:r>
              <a:rPr lang="en-AU" sz="1600" dirty="0">
                <a:solidFill>
                  <a:srgbClr val="000000"/>
                </a:solidFill>
                <a:latin typeface="Times New Roman" pitchFamily="18" charset="0"/>
              </a:rPr>
              <a:t>Enhancements can be made to  tutorials and blackboard to introduce </a:t>
            </a:r>
          </a:p>
          <a:p>
            <a:pPr lvl="0" algn="just" eaLnBrk="0" fontAlgn="base" hangingPunct="0">
              <a:spcBef>
                <a:spcPct val="0"/>
              </a:spcBef>
              <a:spcAft>
                <a:spcPct val="0"/>
              </a:spcAft>
            </a:pPr>
            <a:r>
              <a:rPr lang="en-AU" sz="1600" dirty="0">
                <a:solidFill>
                  <a:srgbClr val="000000"/>
                </a:solidFill>
                <a:latin typeface="Times New Roman" pitchFamily="18" charset="0"/>
              </a:rPr>
              <a:t>additional elements of:</a:t>
            </a:r>
          </a:p>
          <a:p>
            <a:pPr lvl="0" algn="just" eaLnBrk="0" fontAlgn="base" hangingPunct="0">
              <a:spcBef>
                <a:spcPct val="0"/>
              </a:spcBef>
              <a:spcAft>
                <a:spcPct val="0"/>
              </a:spcAft>
            </a:pPr>
            <a:endParaRPr lang="en-GB" sz="1600" dirty="0">
              <a:solidFill>
                <a:srgbClr val="000000"/>
              </a:solidFill>
              <a:latin typeface="Times New Roman" pitchFamily="18" charset="0"/>
            </a:endParaRPr>
          </a:p>
          <a:p>
            <a:pPr marL="571500" lvl="0" indent="-571500" algn="just" eaLnBrk="0" fontAlgn="base" hangingPunct="0">
              <a:spcBef>
                <a:spcPct val="0"/>
              </a:spcBef>
              <a:spcAft>
                <a:spcPct val="0"/>
              </a:spcAft>
              <a:buFont typeface="Arial" panose="020B0604020202020204" pitchFamily="34" charset="0"/>
              <a:buChar char="•"/>
            </a:pPr>
            <a:r>
              <a:rPr lang="en-AU" sz="1600" dirty="0">
                <a:solidFill>
                  <a:srgbClr val="000000"/>
                </a:solidFill>
                <a:latin typeface="Times New Roman" pitchFamily="18" charset="0"/>
              </a:rPr>
              <a:t>Interactive learning</a:t>
            </a:r>
            <a:endParaRPr lang="en-GB" sz="1600" dirty="0">
              <a:solidFill>
                <a:srgbClr val="000000"/>
              </a:solidFill>
              <a:latin typeface="Times New Roman" pitchFamily="18" charset="0"/>
            </a:endParaRPr>
          </a:p>
          <a:p>
            <a:pPr marL="571500" lvl="0" indent="-571500" algn="just" eaLnBrk="0" fontAlgn="base" hangingPunct="0">
              <a:spcBef>
                <a:spcPct val="0"/>
              </a:spcBef>
              <a:spcAft>
                <a:spcPct val="0"/>
              </a:spcAft>
              <a:buFont typeface="Arial" panose="020B0604020202020204" pitchFamily="34" charset="0"/>
              <a:buChar char="•"/>
            </a:pPr>
            <a:r>
              <a:rPr lang="en-AU" sz="1600" dirty="0">
                <a:solidFill>
                  <a:srgbClr val="000000"/>
                </a:solidFill>
                <a:latin typeface="Times New Roman" pitchFamily="18" charset="0"/>
              </a:rPr>
              <a:t>Problem- based learning</a:t>
            </a:r>
            <a:endParaRPr lang="en-GB" sz="1600" dirty="0">
              <a:solidFill>
                <a:srgbClr val="000000"/>
              </a:solidFill>
              <a:latin typeface="Times New Roman" pitchFamily="18" charset="0"/>
            </a:endParaRPr>
          </a:p>
          <a:p>
            <a:pPr lvl="0" algn="just" eaLnBrk="0" fontAlgn="base" hangingPunct="0">
              <a:spcBef>
                <a:spcPct val="50000"/>
              </a:spcBef>
              <a:spcAft>
                <a:spcPct val="0"/>
              </a:spcAft>
              <a:defRPr/>
            </a:pPr>
            <a:r>
              <a:rPr lang="en-GB" altLang="en-US" sz="2000" b="1" i="1" dirty="0">
                <a:solidFill>
                  <a:srgbClr val="CC3300"/>
                </a:solidFill>
                <a:latin typeface="Arial" charset="0"/>
              </a:rPr>
              <a:t>How learning style can be applied at University: </a:t>
            </a:r>
          </a:p>
          <a:p>
            <a:pPr lvl="0" algn="just" eaLnBrk="0" fontAlgn="base" hangingPunct="0">
              <a:spcBef>
                <a:spcPct val="50000"/>
              </a:spcBef>
              <a:spcAft>
                <a:spcPct val="0"/>
              </a:spcAft>
              <a:defRPr/>
            </a:pPr>
            <a:r>
              <a:rPr lang="en-GB" altLang="en-US" sz="1600" b="1" i="1" dirty="0">
                <a:solidFill>
                  <a:srgbClr val="6600CC"/>
                </a:solidFill>
                <a:latin typeface="Arial" charset="0"/>
              </a:rPr>
              <a:t>The most direct application of the model is to ensure that teaching activities give full value to each stage of the process</a:t>
            </a:r>
          </a:p>
        </p:txBody>
      </p:sp>
    </p:spTree>
    <p:extLst>
      <p:ext uri="{BB962C8B-B14F-4D97-AF65-F5344CB8AC3E}">
        <p14:creationId xmlns:p14="http://schemas.microsoft.com/office/powerpoint/2010/main" val="155155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7E12DF-2F9C-4BE3-BBAE-366FA944B960}"/>
              </a:ext>
            </a:extLst>
          </p:cNvPr>
          <p:cNvPicPr>
            <a:picLocks noChangeAspect="1"/>
          </p:cNvPicPr>
          <p:nvPr/>
        </p:nvPicPr>
        <p:blipFill>
          <a:blip r:embed="rId2"/>
          <a:stretch>
            <a:fillRect/>
          </a:stretch>
        </p:blipFill>
        <p:spPr>
          <a:xfrm>
            <a:off x="7037452" y="2765834"/>
            <a:ext cx="3805401" cy="3739302"/>
          </a:xfrm>
          <a:prstGeom prst="rect">
            <a:avLst/>
          </a:prstGeom>
        </p:spPr>
      </p:pic>
      <p:sp>
        <p:nvSpPr>
          <p:cNvPr id="4" name="Rectangle 3">
            <a:extLst>
              <a:ext uri="{FF2B5EF4-FFF2-40B4-BE49-F238E27FC236}">
                <a16:creationId xmlns:a16="http://schemas.microsoft.com/office/drawing/2014/main" id="{06367AE1-5EE8-421A-9DF7-FF5F630DB557}"/>
              </a:ext>
            </a:extLst>
          </p:cNvPr>
          <p:cNvSpPr/>
          <p:nvPr/>
        </p:nvSpPr>
        <p:spPr>
          <a:xfrm>
            <a:off x="342900" y="5257711"/>
            <a:ext cx="6096000" cy="1200329"/>
          </a:xfrm>
          <a:prstGeom prst="rect">
            <a:avLst/>
          </a:prstGeom>
        </p:spPr>
        <p:txBody>
          <a:bodyPr>
            <a:spAutoFit/>
          </a:bodyPr>
          <a:lstStyle/>
          <a:p>
            <a:pPr lvl="0" algn="just" eaLnBrk="0" fontAlgn="base" hangingPunct="0">
              <a:spcBef>
                <a:spcPct val="50000"/>
              </a:spcBef>
              <a:spcAft>
                <a:spcPct val="0"/>
              </a:spcAft>
              <a:defRPr/>
            </a:pPr>
            <a:r>
              <a:rPr lang="en-GB" altLang="en-US" sz="2400" b="1" i="1" dirty="0">
                <a:solidFill>
                  <a:srgbClr val="6600CC"/>
                </a:solidFill>
                <a:latin typeface="Arial" charset="0"/>
              </a:rPr>
              <a:t>The most direct application of the model is to ensure that teaching activities give full value to each stage of the process</a:t>
            </a:r>
          </a:p>
        </p:txBody>
      </p:sp>
      <p:pic>
        <p:nvPicPr>
          <p:cNvPr id="5" name="Picture 4">
            <a:extLst>
              <a:ext uri="{FF2B5EF4-FFF2-40B4-BE49-F238E27FC236}">
                <a16:creationId xmlns:a16="http://schemas.microsoft.com/office/drawing/2014/main" id="{2422B56D-3441-42B3-B508-523AD078215B}"/>
              </a:ext>
            </a:extLst>
          </p:cNvPr>
          <p:cNvPicPr>
            <a:picLocks noChangeAspect="1"/>
          </p:cNvPicPr>
          <p:nvPr/>
        </p:nvPicPr>
        <p:blipFill>
          <a:blip r:embed="rId3"/>
          <a:stretch>
            <a:fillRect/>
          </a:stretch>
        </p:blipFill>
        <p:spPr>
          <a:xfrm>
            <a:off x="1712848" y="1550394"/>
            <a:ext cx="4949954" cy="3200490"/>
          </a:xfrm>
          <a:prstGeom prst="rect">
            <a:avLst/>
          </a:prstGeom>
        </p:spPr>
      </p:pic>
      <p:sp>
        <p:nvSpPr>
          <p:cNvPr id="6" name="Rectangle 5">
            <a:extLst>
              <a:ext uri="{FF2B5EF4-FFF2-40B4-BE49-F238E27FC236}">
                <a16:creationId xmlns:a16="http://schemas.microsoft.com/office/drawing/2014/main" id="{E3CCD231-8E26-42FB-A627-3346012372B8}"/>
              </a:ext>
            </a:extLst>
          </p:cNvPr>
          <p:cNvSpPr/>
          <p:nvPr/>
        </p:nvSpPr>
        <p:spPr>
          <a:xfrm>
            <a:off x="3196972" y="212570"/>
            <a:ext cx="4552950" cy="830997"/>
          </a:xfrm>
          <a:prstGeom prst="rect">
            <a:avLst/>
          </a:prstGeom>
        </p:spPr>
        <p:txBody>
          <a:bodyPr wrap="square">
            <a:spAutoFit/>
          </a:bodyPr>
          <a:lstStyle/>
          <a:p>
            <a:pPr lvl="0" eaLnBrk="0" fontAlgn="base" hangingPunct="0">
              <a:spcBef>
                <a:spcPct val="0"/>
              </a:spcBef>
              <a:spcAft>
                <a:spcPct val="0"/>
              </a:spcAft>
            </a:pPr>
            <a:r>
              <a:rPr lang="en-GB" sz="2400" dirty="0">
                <a:solidFill>
                  <a:srgbClr val="000000"/>
                </a:solidFill>
                <a:latin typeface="Times New Roman" pitchFamily="18" charset="0"/>
              </a:rPr>
              <a:t>Learning styles was first developed by David Kolb (1984). </a:t>
            </a:r>
          </a:p>
        </p:txBody>
      </p:sp>
    </p:spTree>
    <p:extLst>
      <p:ext uri="{BB962C8B-B14F-4D97-AF65-F5344CB8AC3E}">
        <p14:creationId xmlns:p14="http://schemas.microsoft.com/office/powerpoint/2010/main" val="946264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98E532-6EF9-4B40-BF6D-AE333FEFDBF7}"/>
              </a:ext>
            </a:extLst>
          </p:cNvPr>
          <p:cNvSpPr/>
          <p:nvPr/>
        </p:nvSpPr>
        <p:spPr>
          <a:xfrm>
            <a:off x="247650" y="0"/>
            <a:ext cx="11410950" cy="6617196"/>
          </a:xfrm>
          <a:prstGeom prst="rect">
            <a:avLst/>
          </a:prstGeom>
        </p:spPr>
        <p:txBody>
          <a:bodyPr wrap="square">
            <a:spAutoFit/>
          </a:bodyPr>
          <a:lstStyle/>
          <a:p>
            <a:pPr lvl="0" algn="just" eaLnBrk="0" fontAlgn="base" hangingPunct="0">
              <a:spcBef>
                <a:spcPct val="50000"/>
              </a:spcBef>
              <a:spcAft>
                <a:spcPct val="0"/>
              </a:spcAft>
              <a:defRPr/>
            </a:pPr>
            <a:r>
              <a:rPr lang="en-GB" altLang="en-US" sz="3600" b="1" i="1" dirty="0">
                <a:solidFill>
                  <a:srgbClr val="CC3300"/>
                </a:solidFill>
                <a:highlight>
                  <a:srgbClr val="FFFF00"/>
                </a:highlight>
                <a:latin typeface="Arial" charset="0"/>
              </a:rPr>
              <a:t>Rational </a:t>
            </a:r>
          </a:p>
          <a:p>
            <a:pPr lvl="0" algn="just" eaLnBrk="0" fontAlgn="base" hangingPunct="0">
              <a:spcBef>
                <a:spcPct val="50000"/>
              </a:spcBef>
              <a:spcAft>
                <a:spcPct val="0"/>
              </a:spcAft>
              <a:defRPr/>
            </a:pPr>
            <a:endParaRPr lang="en-GB" altLang="en-US" sz="2400" b="1" dirty="0">
              <a:solidFill>
                <a:srgbClr val="CC3300"/>
              </a:solidFill>
              <a:latin typeface="Arial" charset="0"/>
            </a:endParaRPr>
          </a:p>
          <a:p>
            <a:pPr lvl="0" algn="just" eaLnBrk="0" fontAlgn="base" hangingPunct="0">
              <a:spcBef>
                <a:spcPct val="0"/>
              </a:spcBef>
              <a:spcAft>
                <a:spcPct val="0"/>
              </a:spcAft>
            </a:pPr>
            <a:r>
              <a:rPr lang="en-GB" sz="2200" dirty="0">
                <a:solidFill>
                  <a:srgbClr val="000000"/>
                </a:solidFill>
                <a:latin typeface="Times New Roman" pitchFamily="18" charset="0"/>
              </a:rPr>
              <a:t>Learning styles are a preference, as such; there is no scientific evidence to suggest that choosing a particular learning style benefits a particular type of learner. </a:t>
            </a:r>
            <a:r>
              <a:rPr lang="en-GB" sz="2200" b="1" dirty="0">
                <a:solidFill>
                  <a:srgbClr val="000000"/>
                </a:solidFill>
                <a:latin typeface="Times New Roman" pitchFamily="18" charset="0"/>
              </a:rPr>
              <a:t>(Brown, 2004)</a:t>
            </a:r>
          </a:p>
          <a:p>
            <a:pPr lvl="0" algn="just" eaLnBrk="0" fontAlgn="base" hangingPunct="0">
              <a:spcBef>
                <a:spcPct val="0"/>
              </a:spcBef>
              <a:spcAft>
                <a:spcPct val="0"/>
              </a:spcAft>
            </a:pPr>
            <a:endParaRPr lang="en-GB" sz="2200" dirty="0">
              <a:solidFill>
                <a:srgbClr val="000000"/>
              </a:solidFill>
              <a:latin typeface="Times New Roman" pitchFamily="18" charset="0"/>
            </a:endParaRPr>
          </a:p>
          <a:p>
            <a:pPr lvl="0" algn="just" eaLnBrk="0" fontAlgn="base" hangingPunct="0">
              <a:spcBef>
                <a:spcPct val="0"/>
              </a:spcBef>
              <a:spcAft>
                <a:spcPct val="0"/>
              </a:spcAft>
            </a:pPr>
            <a:r>
              <a:rPr lang="en-GB" sz="2200" dirty="0">
                <a:solidFill>
                  <a:srgbClr val="000000"/>
                </a:solidFill>
                <a:latin typeface="Times New Roman" pitchFamily="18" charset="0"/>
              </a:rPr>
              <a:t>By separating learners under different categories of learning styles, there is the strong possibility that learners themselves are restricting their own learning process. </a:t>
            </a:r>
            <a:r>
              <a:rPr lang="en-GB" sz="2200" b="1" dirty="0">
                <a:solidFill>
                  <a:srgbClr val="000000"/>
                </a:solidFill>
                <a:latin typeface="Times New Roman" pitchFamily="18" charset="0"/>
              </a:rPr>
              <a:t>(Dunn and Dunn 1979)</a:t>
            </a:r>
          </a:p>
          <a:p>
            <a:pPr lvl="0" algn="just" eaLnBrk="0" fontAlgn="base" hangingPunct="0">
              <a:spcBef>
                <a:spcPct val="0"/>
              </a:spcBef>
              <a:spcAft>
                <a:spcPct val="0"/>
              </a:spcAft>
            </a:pPr>
            <a:endParaRPr lang="en-GB" sz="2200" dirty="0">
              <a:solidFill>
                <a:srgbClr val="000000"/>
              </a:solidFill>
              <a:latin typeface="Times New Roman" pitchFamily="18" charset="0"/>
            </a:endParaRPr>
          </a:p>
          <a:p>
            <a:pPr lvl="0" algn="just" eaLnBrk="0" fontAlgn="base" hangingPunct="0">
              <a:spcBef>
                <a:spcPct val="0"/>
              </a:spcBef>
              <a:spcAft>
                <a:spcPct val="0"/>
              </a:spcAft>
            </a:pPr>
            <a:r>
              <a:rPr lang="en-GB" sz="2200" dirty="0">
                <a:solidFill>
                  <a:srgbClr val="000000"/>
                </a:solidFill>
                <a:latin typeface="Times New Roman" pitchFamily="18" charset="0"/>
              </a:rPr>
              <a:t>Learning styles are conceptual ideas, they don’t account for what the student ‘actually’ learns. </a:t>
            </a:r>
            <a:r>
              <a:rPr lang="en-GB" sz="2200" b="1" dirty="0">
                <a:solidFill>
                  <a:srgbClr val="000000"/>
                </a:solidFill>
                <a:latin typeface="Times New Roman" pitchFamily="18" charset="0"/>
              </a:rPr>
              <a:t>(Brown, 2004)</a:t>
            </a:r>
          </a:p>
          <a:p>
            <a:pPr lvl="0" algn="just" eaLnBrk="0" fontAlgn="base" hangingPunct="0">
              <a:spcBef>
                <a:spcPct val="0"/>
              </a:spcBef>
              <a:spcAft>
                <a:spcPct val="0"/>
              </a:spcAft>
            </a:pPr>
            <a:endParaRPr lang="en-GB" sz="2200" dirty="0">
              <a:solidFill>
                <a:srgbClr val="000000"/>
              </a:solidFill>
              <a:latin typeface="Times New Roman" pitchFamily="18" charset="0"/>
            </a:endParaRPr>
          </a:p>
          <a:p>
            <a:pPr lvl="0" algn="just" eaLnBrk="0" fontAlgn="base" hangingPunct="0">
              <a:spcBef>
                <a:spcPct val="0"/>
              </a:spcBef>
              <a:spcAft>
                <a:spcPct val="0"/>
              </a:spcAft>
            </a:pPr>
            <a:r>
              <a:rPr lang="en-GB" sz="2200" dirty="0">
                <a:solidFill>
                  <a:srgbClr val="000000"/>
                </a:solidFill>
                <a:latin typeface="Times New Roman" pitchFamily="18" charset="0"/>
              </a:rPr>
              <a:t>Learners have different ‘intelligences’, the human mind appreciates the same information in many different ways, if this is true, then learning styles are too restrictive, people cannot be wholly characterised. What works for one deemed ‘the theorist’ will not necessarily work for another ‘theorist’.  </a:t>
            </a:r>
            <a:r>
              <a:rPr lang="en-GB" sz="2200" b="1" dirty="0">
                <a:solidFill>
                  <a:srgbClr val="000000"/>
                </a:solidFill>
                <a:latin typeface="Times New Roman" pitchFamily="18" charset="0"/>
              </a:rPr>
              <a:t>(Rayner,  2007)</a:t>
            </a:r>
          </a:p>
          <a:p>
            <a:pPr lvl="0" algn="just" eaLnBrk="0" fontAlgn="base" hangingPunct="0">
              <a:spcBef>
                <a:spcPct val="0"/>
              </a:spcBef>
              <a:spcAft>
                <a:spcPct val="0"/>
              </a:spcAft>
            </a:pPr>
            <a:endParaRPr lang="en-GB" sz="2200" dirty="0">
              <a:solidFill>
                <a:srgbClr val="000000"/>
              </a:solidFill>
              <a:latin typeface="Times New Roman" pitchFamily="18" charset="0"/>
            </a:endParaRPr>
          </a:p>
          <a:p>
            <a:pPr lvl="0" algn="just" eaLnBrk="0" fontAlgn="base" hangingPunct="0">
              <a:spcBef>
                <a:spcPct val="0"/>
              </a:spcBef>
              <a:spcAft>
                <a:spcPct val="0"/>
              </a:spcAft>
            </a:pPr>
            <a:r>
              <a:rPr lang="en-GB" sz="2200" dirty="0">
                <a:solidFill>
                  <a:srgbClr val="000000"/>
                </a:solidFill>
                <a:latin typeface="Times New Roman" pitchFamily="18" charset="0"/>
              </a:rPr>
              <a:t>The idea that learning style questionnaires are less about the learning style and more like a personality test.   </a:t>
            </a:r>
            <a:r>
              <a:rPr lang="en-GB" sz="2200" b="1" dirty="0">
                <a:solidFill>
                  <a:srgbClr val="000000"/>
                </a:solidFill>
                <a:latin typeface="Times New Roman" pitchFamily="18" charset="0"/>
              </a:rPr>
              <a:t>(Sims and Sims 1995)</a:t>
            </a:r>
            <a:endParaRPr lang="en-GB" sz="2200" dirty="0">
              <a:solidFill>
                <a:srgbClr val="000000"/>
              </a:solidFill>
              <a:latin typeface="Times New Roman" pitchFamily="18" charset="0"/>
            </a:endParaRPr>
          </a:p>
        </p:txBody>
      </p:sp>
    </p:spTree>
    <p:extLst>
      <p:ext uri="{BB962C8B-B14F-4D97-AF65-F5344CB8AC3E}">
        <p14:creationId xmlns:p14="http://schemas.microsoft.com/office/powerpoint/2010/main" val="1046276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F411DA-A6E8-4BC4-BA71-53C7752E9CAD}"/>
              </a:ext>
            </a:extLst>
          </p:cNvPr>
          <p:cNvSpPr/>
          <p:nvPr/>
        </p:nvSpPr>
        <p:spPr>
          <a:xfrm>
            <a:off x="233362" y="320457"/>
            <a:ext cx="6096000" cy="3108543"/>
          </a:xfrm>
          <a:prstGeom prst="rect">
            <a:avLst/>
          </a:prstGeom>
        </p:spPr>
        <p:txBody>
          <a:bodyPr>
            <a:spAutoFit/>
          </a:bodyPr>
          <a:lstStyle/>
          <a:p>
            <a:pPr lvl="0" algn="just" eaLnBrk="0" fontAlgn="base" hangingPunct="0">
              <a:spcBef>
                <a:spcPct val="0"/>
              </a:spcBef>
              <a:spcAft>
                <a:spcPct val="0"/>
              </a:spcAft>
            </a:pPr>
            <a:r>
              <a:rPr lang="en-US" sz="2800" b="1" dirty="0">
                <a:solidFill>
                  <a:srgbClr val="000000"/>
                </a:solidFill>
                <a:highlight>
                  <a:srgbClr val="FFFF00"/>
                </a:highlight>
                <a:latin typeface="Arial" panose="020B0604020202020204" pitchFamily="34" charset="0"/>
                <a:cs typeface="Arial" panose="020B0604020202020204" pitchFamily="34" charset="0"/>
              </a:rPr>
              <a:t>Differentiation </a:t>
            </a:r>
            <a:endParaRPr lang="en-US" sz="2800" b="1" dirty="0">
              <a:solidFill>
                <a:srgbClr val="000000"/>
              </a:solidFill>
              <a:latin typeface="Arial" panose="020B0604020202020204" pitchFamily="34" charset="0"/>
              <a:cs typeface="Arial" panose="020B0604020202020204" pitchFamily="34" charset="0"/>
            </a:endParaRPr>
          </a:p>
          <a:p>
            <a:pPr lvl="0" algn="just" eaLnBrk="0" fontAlgn="base" hangingPunct="0">
              <a:spcBef>
                <a:spcPct val="0"/>
              </a:spcBef>
              <a:spcAft>
                <a:spcPct val="0"/>
              </a:spcAft>
            </a:pPr>
            <a:endParaRPr lang="en-US" sz="2800" b="1"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sz="2000" b="1" dirty="0">
                <a:solidFill>
                  <a:srgbClr val="000000"/>
                </a:solidFill>
                <a:latin typeface="Arial" panose="020B0604020202020204" pitchFamily="34" charset="0"/>
                <a:cs typeface="Arial" panose="020B0604020202020204" pitchFamily="34" charset="0"/>
              </a:rPr>
              <a:t>In order to be able to provide learners with their preferred learning delivery approach (i.e. through the incorporation of learning styles), it is considered necessary to understand how learners learn, and how this interfaces with the models of learning styles available </a:t>
            </a:r>
            <a:r>
              <a:rPr lang="en-US" sz="2000" b="1" dirty="0">
                <a:solidFill>
                  <a:srgbClr val="000000"/>
                </a:solidFill>
                <a:latin typeface="Times New Roman" pitchFamily="18" charset="0"/>
              </a:rPr>
              <a:t>(Honey and Mumford 1988))</a:t>
            </a:r>
            <a:endParaRPr lang="en-GB" sz="2000" b="1" dirty="0">
              <a:solidFill>
                <a:srgbClr val="000000"/>
              </a:solidFill>
              <a:latin typeface="Times New Roman" pitchFamily="18" charset="0"/>
            </a:endParaRPr>
          </a:p>
        </p:txBody>
      </p:sp>
      <p:pic>
        <p:nvPicPr>
          <p:cNvPr id="3" name="Picture 2">
            <a:extLst>
              <a:ext uri="{FF2B5EF4-FFF2-40B4-BE49-F238E27FC236}">
                <a16:creationId xmlns:a16="http://schemas.microsoft.com/office/drawing/2014/main" id="{96C8C6C4-A57A-4C8E-B809-732BB91477D5}"/>
              </a:ext>
            </a:extLst>
          </p:cNvPr>
          <p:cNvPicPr>
            <a:picLocks noChangeAspect="1"/>
          </p:cNvPicPr>
          <p:nvPr/>
        </p:nvPicPr>
        <p:blipFill>
          <a:blip r:embed="rId2"/>
          <a:stretch>
            <a:fillRect/>
          </a:stretch>
        </p:blipFill>
        <p:spPr>
          <a:xfrm>
            <a:off x="966787" y="3429000"/>
            <a:ext cx="4829175" cy="3411161"/>
          </a:xfrm>
          <a:prstGeom prst="rect">
            <a:avLst/>
          </a:prstGeom>
        </p:spPr>
      </p:pic>
      <p:pic>
        <p:nvPicPr>
          <p:cNvPr id="4" name="Picture 3">
            <a:extLst>
              <a:ext uri="{FF2B5EF4-FFF2-40B4-BE49-F238E27FC236}">
                <a16:creationId xmlns:a16="http://schemas.microsoft.com/office/drawing/2014/main" id="{6612B9D6-E893-46D7-A207-2A3F51B9ACD6}"/>
              </a:ext>
            </a:extLst>
          </p:cNvPr>
          <p:cNvPicPr>
            <a:picLocks noChangeAspect="1"/>
          </p:cNvPicPr>
          <p:nvPr/>
        </p:nvPicPr>
        <p:blipFill>
          <a:blip r:embed="rId3"/>
          <a:stretch>
            <a:fillRect/>
          </a:stretch>
        </p:blipFill>
        <p:spPr>
          <a:xfrm>
            <a:off x="6096000" y="-76161"/>
            <a:ext cx="6339845" cy="5453630"/>
          </a:xfrm>
          <a:prstGeom prst="rect">
            <a:avLst/>
          </a:prstGeom>
        </p:spPr>
      </p:pic>
    </p:spTree>
    <p:extLst>
      <p:ext uri="{BB962C8B-B14F-4D97-AF65-F5344CB8AC3E}">
        <p14:creationId xmlns:p14="http://schemas.microsoft.com/office/powerpoint/2010/main" val="2322160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9A6AB2-4EB5-46E8-936F-1DFA2B6C1A17}"/>
              </a:ext>
            </a:extLst>
          </p:cNvPr>
          <p:cNvSpPr/>
          <p:nvPr/>
        </p:nvSpPr>
        <p:spPr>
          <a:xfrm>
            <a:off x="976311" y="142875"/>
            <a:ext cx="9339263" cy="6432530"/>
          </a:xfrm>
          <a:prstGeom prst="rect">
            <a:avLst/>
          </a:prstGeom>
        </p:spPr>
        <p:txBody>
          <a:bodyPr wrap="square">
            <a:spAutoFit/>
          </a:bodyPr>
          <a:lstStyle/>
          <a:p>
            <a:pPr lvl="0" eaLnBrk="0" fontAlgn="base" hangingPunct="0">
              <a:spcBef>
                <a:spcPct val="0"/>
              </a:spcBef>
              <a:spcAft>
                <a:spcPct val="0"/>
              </a:spcAft>
            </a:pPr>
            <a:r>
              <a:rPr lang="en-GB" sz="3600" b="1" i="1" dirty="0">
                <a:solidFill>
                  <a:srgbClr val="C00000"/>
                </a:solidFill>
                <a:highlight>
                  <a:srgbClr val="FFFF00"/>
                </a:highlight>
                <a:latin typeface="Arial" panose="020B0604020202020204" pitchFamily="34" charset="0"/>
                <a:cs typeface="Arial" panose="020B0604020202020204" pitchFamily="34" charset="0"/>
              </a:rPr>
              <a:t>Conclusions</a:t>
            </a:r>
          </a:p>
          <a:p>
            <a:pPr lvl="0" eaLnBrk="0" fontAlgn="base" hangingPunct="0">
              <a:spcBef>
                <a:spcPct val="0"/>
              </a:spcBef>
              <a:spcAft>
                <a:spcPct val="0"/>
              </a:spcAft>
            </a:pPr>
            <a:endParaRPr lang="en-GB" sz="3600" b="1" i="1" dirty="0">
              <a:solidFill>
                <a:srgbClr val="C00000"/>
              </a:solidFill>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Font typeface="Wingdings" panose="05000000000000000000" pitchFamily="2" charset="2"/>
              <a:buChar char="Ø"/>
            </a:pPr>
            <a:r>
              <a:rPr lang="en-GB" sz="2000" dirty="0">
                <a:solidFill>
                  <a:srgbClr val="000000"/>
                </a:solidFill>
                <a:latin typeface="Arial" panose="020B0604020202020204" pitchFamily="34" charset="0"/>
                <a:cs typeface="Arial" panose="020B0604020202020204" pitchFamily="34" charset="0"/>
              </a:rPr>
              <a:t>Honey and Mumford’s contribution in analysing learning styles has been productive in focusing educators’ and trainers’ attention on individual differences in learning situations.</a:t>
            </a:r>
          </a:p>
          <a:p>
            <a:pPr marL="342900" lvl="0" indent="-342900" algn="just" eaLnBrk="0" fontAlgn="base" hangingPunct="0">
              <a:spcBef>
                <a:spcPct val="0"/>
              </a:spcBef>
              <a:spcAft>
                <a:spcPct val="0"/>
              </a:spcAft>
              <a:buFont typeface="Wingdings" panose="05000000000000000000" pitchFamily="2" charset="2"/>
              <a:buChar char="Ø"/>
            </a:pPr>
            <a:r>
              <a:rPr lang="en-GB" sz="2000" dirty="0">
                <a:solidFill>
                  <a:srgbClr val="000000"/>
                </a:solidFill>
                <a:latin typeface="Arial" panose="020B0604020202020204" pitchFamily="34" charset="0"/>
                <a:cs typeface="Arial" panose="020B0604020202020204" pitchFamily="34" charset="0"/>
              </a:rPr>
              <a:t>Their theoretical approach is not altogether helpful and is at times confused and confusing.</a:t>
            </a:r>
          </a:p>
          <a:p>
            <a:pPr marL="342900" lvl="0" indent="-342900" algn="just" eaLnBrk="0" fontAlgn="base" hangingPunct="0">
              <a:spcBef>
                <a:spcPct val="0"/>
              </a:spcBef>
              <a:spcAft>
                <a:spcPct val="0"/>
              </a:spcAft>
              <a:buFont typeface="Wingdings" panose="05000000000000000000" pitchFamily="2" charset="2"/>
              <a:buChar char="Ø"/>
            </a:pPr>
            <a:r>
              <a:rPr lang="en-GB" sz="2000" dirty="0">
                <a:solidFill>
                  <a:srgbClr val="000000"/>
                </a:solidFill>
                <a:latin typeface="Arial" panose="020B0604020202020204" pitchFamily="34" charset="0"/>
                <a:cs typeface="Arial" panose="020B0604020202020204" pitchFamily="34" charset="0"/>
              </a:rPr>
              <a:t>Their means of identifying individual styles may be flawed. If measurements of personality are required, there are more valid and reliable instruments around. </a:t>
            </a:r>
          </a:p>
          <a:p>
            <a:pPr lvl="0" algn="just" eaLnBrk="0" fontAlgn="base" hangingPunct="0">
              <a:spcBef>
                <a:spcPct val="0"/>
              </a:spcBef>
              <a:spcAft>
                <a:spcPct val="0"/>
              </a:spcAft>
            </a:pPr>
            <a:r>
              <a:rPr lang="en-GB" sz="2000" dirty="0">
                <a:solidFill>
                  <a:srgbClr val="000000"/>
                </a:solidFill>
                <a:latin typeface="Arial" panose="020B0604020202020204" pitchFamily="34" charset="0"/>
                <a:cs typeface="Arial" panose="020B0604020202020204" pitchFamily="34" charset="0"/>
              </a:rPr>
              <a:t> </a:t>
            </a:r>
          </a:p>
          <a:p>
            <a:pPr lvl="0" algn="just" eaLnBrk="0" fontAlgn="base" hangingPunct="0">
              <a:spcBef>
                <a:spcPct val="0"/>
              </a:spcBef>
              <a:spcAft>
                <a:spcPct val="0"/>
              </a:spcAft>
            </a:pPr>
            <a:r>
              <a:rPr lang="en-GB" sz="2000" dirty="0">
                <a:solidFill>
                  <a:srgbClr val="000000"/>
                </a:solidFill>
                <a:latin typeface="Arial" panose="020B0604020202020204" pitchFamily="34" charset="0"/>
                <a:cs typeface="Arial" panose="020B0604020202020204" pitchFamily="34" charset="0"/>
              </a:rPr>
              <a:t>(If we required to find out more about trainees’ preferred ways of learning why not simply ask the trainees themselves to consider some key questions, such as;</a:t>
            </a:r>
          </a:p>
          <a:p>
            <a:pPr marL="342900" lvl="0" indent="-342900" algn="just" eaLnBrk="0" fontAlgn="base" hangingPunct="0">
              <a:spcBef>
                <a:spcPct val="0"/>
              </a:spcBef>
              <a:spcAft>
                <a:spcPct val="0"/>
              </a:spcAft>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It is suggested that the learning style questioner-LSQ is based on a model which is not sufficiently sophisticated to describe the learning that takes place in higher education. </a:t>
            </a:r>
            <a:endParaRPr lang="en-GB" sz="2000" dirty="0">
              <a:solidFill>
                <a:srgbClr val="000000"/>
              </a:solidFill>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The LSQ is defined in terms of a management trainee’s learning rather than that of a student in higher education.</a:t>
            </a:r>
            <a:endParaRPr lang="en-GB" sz="2000" dirty="0">
              <a:solidFill>
                <a:srgbClr val="000000"/>
              </a:solidFill>
              <a:latin typeface="Arial" panose="020B0604020202020204" pitchFamily="34" charset="0"/>
              <a:cs typeface="Arial" panose="020B0604020202020204" pitchFamily="34" charset="0"/>
            </a:endParaRPr>
          </a:p>
          <a:p>
            <a:pPr marL="342900" lvl="0" indent="-342900" algn="just" eaLnBrk="0" fontAlgn="base" hangingPunct="0">
              <a:spcBef>
                <a:spcPct val="0"/>
              </a:spcBef>
              <a:spcAft>
                <a:spcPct val="0"/>
              </a:spcAft>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Caution should be employed if adopting the LSQ to select appropriate instructional methods or to categories individual students).</a:t>
            </a:r>
            <a:endParaRPr lang="en-GB"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631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9CE7A1-37EC-4306-BEE1-6F1E5BD22710}"/>
              </a:ext>
            </a:extLst>
          </p:cNvPr>
          <p:cNvSpPr/>
          <p:nvPr/>
        </p:nvSpPr>
        <p:spPr>
          <a:xfrm>
            <a:off x="804863" y="175230"/>
            <a:ext cx="9282112" cy="7186583"/>
          </a:xfrm>
          <a:prstGeom prst="rect">
            <a:avLst/>
          </a:prstGeom>
        </p:spPr>
        <p:txBody>
          <a:bodyPr wrap="square">
            <a:spAutoFit/>
          </a:bodyPr>
          <a:lstStyle/>
          <a:p>
            <a:pPr lvl="0" eaLnBrk="0" fontAlgn="base" hangingPunct="0">
              <a:spcBef>
                <a:spcPct val="50000"/>
              </a:spcBef>
              <a:spcAft>
                <a:spcPct val="0"/>
              </a:spcAft>
            </a:pPr>
            <a:r>
              <a:rPr lang="en-GB" altLang="en-US" sz="3600" b="1" i="1" dirty="0">
                <a:solidFill>
                  <a:srgbClr val="CC3300"/>
                </a:solidFill>
                <a:highlight>
                  <a:srgbClr val="FFFF00"/>
                </a:highlight>
                <a:latin typeface="Arial" charset="0"/>
              </a:rPr>
              <a:t>Bibliography</a:t>
            </a:r>
          </a:p>
          <a:p>
            <a:pPr lvl="0" eaLnBrk="0" fontAlgn="base" hangingPunct="0">
              <a:spcBef>
                <a:spcPct val="50000"/>
              </a:spcBef>
              <a:spcAft>
                <a:spcPct val="0"/>
              </a:spcAft>
            </a:pPr>
            <a:endParaRPr lang="en-GB" altLang="en-US" sz="3600" b="1" i="1" dirty="0">
              <a:solidFill>
                <a:srgbClr val="CC3300"/>
              </a:solidFill>
              <a:latin typeface="Arial" charset="0"/>
            </a:endParaRPr>
          </a:p>
          <a:p>
            <a:pPr lvl="0" eaLnBrk="0" fontAlgn="base" hangingPunct="0">
              <a:spcBef>
                <a:spcPct val="50000"/>
              </a:spcBef>
              <a:spcAft>
                <a:spcPct val="0"/>
              </a:spcAft>
            </a:pPr>
            <a:r>
              <a:rPr lang="en-GB" altLang="en-US" sz="1100" dirty="0">
                <a:solidFill>
                  <a:srgbClr val="000000"/>
                </a:solidFill>
                <a:latin typeface="Arial" panose="020B0604020202020204" pitchFamily="34" charset="0"/>
                <a:cs typeface="Arial" panose="020B0604020202020204" pitchFamily="34" charset="0"/>
              </a:rPr>
              <a:t>Boot, R and Boxer, P, ‘Reflective Learning’, in Beck, J and Cox, C (Eds), </a:t>
            </a:r>
            <a:r>
              <a:rPr lang="en-GB" altLang="en-US" sz="1100" i="1" dirty="0">
                <a:solidFill>
                  <a:srgbClr val="000000"/>
                </a:solidFill>
                <a:latin typeface="Arial" panose="020B0604020202020204" pitchFamily="34" charset="0"/>
                <a:cs typeface="Arial" panose="020B0604020202020204" pitchFamily="34" charset="0"/>
              </a:rPr>
              <a:t>Advance in Management – Education </a:t>
            </a:r>
            <a:r>
              <a:rPr lang="en-GB" altLang="en-US" sz="1100" dirty="0">
                <a:solidFill>
                  <a:srgbClr val="000000"/>
                </a:solidFill>
                <a:latin typeface="Arial" panose="020B0604020202020204" pitchFamily="34" charset="0"/>
                <a:cs typeface="Arial" panose="020B0604020202020204" pitchFamily="34" charset="0"/>
              </a:rPr>
              <a:t>(Chichester: John </a:t>
            </a:r>
            <a:r>
              <a:rPr lang="en-GB" altLang="en-US" sz="1100" dirty="0" err="1">
                <a:solidFill>
                  <a:srgbClr val="000000"/>
                </a:solidFill>
                <a:latin typeface="Arial" panose="020B0604020202020204" pitchFamily="34" charset="0"/>
                <a:cs typeface="Arial" panose="020B0604020202020204" pitchFamily="34" charset="0"/>
              </a:rPr>
              <a:t>Wilry</a:t>
            </a:r>
            <a:r>
              <a:rPr lang="en-GB" altLang="en-US" sz="1100" dirty="0">
                <a:solidFill>
                  <a:srgbClr val="000000"/>
                </a:solidFill>
                <a:latin typeface="Arial" panose="020B0604020202020204" pitchFamily="34" charset="0"/>
                <a:cs typeface="Arial" panose="020B0604020202020204" pitchFamily="34" charset="0"/>
              </a:rPr>
              <a:t> &amp; Sons, 1980).</a:t>
            </a:r>
          </a:p>
          <a:p>
            <a:pPr lvl="0" eaLnBrk="0" fontAlgn="base" hangingPunct="0">
              <a:spcBef>
                <a:spcPct val="50000"/>
              </a:spcBef>
              <a:spcAft>
                <a:spcPct val="0"/>
              </a:spcAft>
            </a:pPr>
            <a:r>
              <a:rPr lang="en-GB" altLang="en-US" sz="1100" dirty="0" err="1">
                <a:solidFill>
                  <a:srgbClr val="000000"/>
                </a:solidFill>
                <a:latin typeface="Arial" panose="020B0604020202020204" pitchFamily="34" charset="0"/>
                <a:cs typeface="Arial" panose="020B0604020202020204" pitchFamily="34" charset="0"/>
              </a:rPr>
              <a:t>Boud</a:t>
            </a:r>
            <a:r>
              <a:rPr lang="en-GB" altLang="en-US" sz="1100" dirty="0">
                <a:solidFill>
                  <a:srgbClr val="000000"/>
                </a:solidFill>
                <a:latin typeface="Arial" panose="020B0604020202020204" pitchFamily="34" charset="0"/>
                <a:cs typeface="Arial" panose="020B0604020202020204" pitchFamily="34" charset="0"/>
              </a:rPr>
              <a:t>, D, Keogh, R, and Walker, D, (Eds), </a:t>
            </a:r>
            <a:r>
              <a:rPr lang="en-GB" altLang="en-US" sz="1100" i="1" dirty="0">
                <a:solidFill>
                  <a:srgbClr val="000000"/>
                </a:solidFill>
                <a:latin typeface="Arial" panose="020B0604020202020204" pitchFamily="34" charset="0"/>
                <a:cs typeface="Arial" panose="020B0604020202020204" pitchFamily="34" charset="0"/>
              </a:rPr>
              <a:t>Turning Experience into Learning</a:t>
            </a:r>
            <a:r>
              <a:rPr lang="en-GB" altLang="en-US" sz="1100" dirty="0">
                <a:solidFill>
                  <a:srgbClr val="000000"/>
                </a:solidFill>
                <a:latin typeface="Arial" panose="020B0604020202020204" pitchFamily="34" charset="0"/>
                <a:cs typeface="Arial" panose="020B0604020202020204" pitchFamily="34" charset="0"/>
              </a:rPr>
              <a:t> (London: Kogan Page, 1985).</a:t>
            </a:r>
          </a:p>
          <a:p>
            <a:pPr lvl="0" eaLnBrk="0" fontAlgn="base" hangingPunct="0">
              <a:spcBef>
                <a:spcPct val="50000"/>
              </a:spcBef>
              <a:spcAft>
                <a:spcPct val="0"/>
              </a:spcAft>
            </a:pPr>
            <a:r>
              <a:rPr lang="en-GB" sz="1100" dirty="0">
                <a:solidFill>
                  <a:srgbClr val="000000"/>
                </a:solidFill>
                <a:latin typeface="Arial" panose="020B0604020202020204" pitchFamily="34" charset="0"/>
                <a:cs typeface="Arial" panose="020B0604020202020204" pitchFamily="34" charset="0"/>
              </a:rPr>
              <a:t>Brown, G,  </a:t>
            </a:r>
            <a:r>
              <a:rPr lang="en-GB" sz="1100" i="1" dirty="0">
                <a:solidFill>
                  <a:srgbClr val="000000"/>
                </a:solidFill>
                <a:latin typeface="Arial" panose="020B0604020202020204" pitchFamily="34" charset="0"/>
                <a:cs typeface="Arial" panose="020B0604020202020204" pitchFamily="34" charset="0"/>
              </a:rPr>
              <a:t>How students learn</a:t>
            </a:r>
            <a:r>
              <a:rPr lang="en-GB" sz="1100" dirty="0">
                <a:solidFill>
                  <a:srgbClr val="000000"/>
                </a:solidFill>
                <a:latin typeface="Arial" panose="020B0604020202020204" pitchFamily="34" charset="0"/>
                <a:cs typeface="Arial" panose="020B0604020202020204" pitchFamily="34" charset="0"/>
              </a:rPr>
              <a:t>  (Routledge: Falmer, 2004).</a:t>
            </a:r>
          </a:p>
          <a:p>
            <a:pPr lvl="0" eaLnBrk="0" fontAlgn="base" hangingPunct="0">
              <a:spcBef>
                <a:spcPct val="50000"/>
              </a:spcBef>
              <a:spcAft>
                <a:spcPct val="0"/>
              </a:spcAft>
            </a:pPr>
            <a:r>
              <a:rPr lang="en-GB" sz="1100" dirty="0">
                <a:solidFill>
                  <a:srgbClr val="000000"/>
                </a:solidFill>
                <a:latin typeface="Arial" panose="020B0604020202020204" pitchFamily="34" charset="0"/>
                <a:cs typeface="Arial" panose="020B0604020202020204" pitchFamily="34" charset="0"/>
              </a:rPr>
              <a:t>Dunn, R.S. and Dunn, K.J. Learning styles/teaching styles: Should they... can they... be matched. </a:t>
            </a:r>
            <a:r>
              <a:rPr lang="en-GB" sz="1100" i="1" dirty="0">
                <a:solidFill>
                  <a:srgbClr val="000000"/>
                </a:solidFill>
                <a:latin typeface="Arial" panose="020B0604020202020204" pitchFamily="34" charset="0"/>
                <a:cs typeface="Arial" panose="020B0604020202020204" pitchFamily="34" charset="0"/>
              </a:rPr>
              <a:t>Educational leadership </a:t>
            </a:r>
            <a:r>
              <a:rPr lang="en-GB" sz="1100" dirty="0">
                <a:solidFill>
                  <a:srgbClr val="000000"/>
                </a:solidFill>
                <a:latin typeface="Arial" panose="020B0604020202020204" pitchFamily="34" charset="0"/>
                <a:cs typeface="Arial" panose="020B0604020202020204" pitchFamily="34" charset="0"/>
              </a:rPr>
              <a:t>(1979) , 36(4), pp.238-244.</a:t>
            </a:r>
            <a:endParaRPr lang="en-GB" altLang="en-US"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endParaRPr lang="en-GB"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100" dirty="0">
                <a:solidFill>
                  <a:srgbClr val="000000"/>
                </a:solidFill>
                <a:latin typeface="Arial" panose="020B0604020202020204" pitchFamily="34" charset="0"/>
                <a:cs typeface="Arial" panose="020B0604020202020204" pitchFamily="34" charset="0"/>
              </a:rPr>
              <a:t>Gardner, H, </a:t>
            </a:r>
            <a:r>
              <a:rPr lang="en-GB" sz="1100" i="1" dirty="0">
                <a:solidFill>
                  <a:srgbClr val="000000"/>
                </a:solidFill>
                <a:latin typeface="Arial" panose="020B0604020202020204" pitchFamily="34" charset="0"/>
                <a:cs typeface="Arial" panose="020B0604020202020204" pitchFamily="34" charset="0"/>
              </a:rPr>
              <a:t>Multiple Intelligence: New Horizons </a:t>
            </a:r>
            <a:r>
              <a:rPr lang="en-GB" sz="1100" dirty="0">
                <a:solidFill>
                  <a:srgbClr val="000000"/>
                </a:solidFill>
                <a:latin typeface="Arial" panose="020B0604020202020204" pitchFamily="34" charset="0"/>
                <a:cs typeface="Arial" panose="020B0604020202020204" pitchFamily="34" charset="0"/>
              </a:rPr>
              <a:t>( USA, Basic Books, 2006).</a:t>
            </a:r>
          </a:p>
          <a:p>
            <a:pPr lvl="0" eaLnBrk="0" fontAlgn="base" hangingPunct="0">
              <a:spcBef>
                <a:spcPct val="0"/>
              </a:spcBef>
              <a:spcAft>
                <a:spcPct val="0"/>
              </a:spcAft>
            </a:pPr>
            <a:endParaRPr lang="en-GB"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100" dirty="0">
                <a:solidFill>
                  <a:srgbClr val="000000"/>
                </a:solidFill>
                <a:latin typeface="Arial" panose="020B0604020202020204" pitchFamily="34" charset="0"/>
                <a:cs typeface="Arial" panose="020B0604020202020204" pitchFamily="34" charset="0"/>
              </a:rPr>
              <a:t>Elder, L and  Richard, P, </a:t>
            </a:r>
            <a:r>
              <a:rPr lang="en-GB" sz="1100" i="1" dirty="0">
                <a:solidFill>
                  <a:srgbClr val="000000"/>
                </a:solidFill>
                <a:latin typeface="Arial" panose="020B0604020202020204" pitchFamily="34" charset="0"/>
                <a:cs typeface="Arial" panose="020B0604020202020204" pitchFamily="34" charset="0"/>
              </a:rPr>
              <a:t>The Critical Thinkers Guide to Intellectual Standers </a:t>
            </a:r>
            <a:r>
              <a:rPr lang="en-GB" sz="1100" dirty="0">
                <a:solidFill>
                  <a:srgbClr val="000000"/>
                </a:solidFill>
                <a:latin typeface="Arial" panose="020B0604020202020204" pitchFamily="34" charset="0"/>
                <a:cs typeface="Arial" panose="020B0604020202020204" pitchFamily="34" charset="0"/>
              </a:rPr>
              <a:t>(Foundation for Critical Thinking, 2009).</a:t>
            </a:r>
          </a:p>
          <a:p>
            <a:pPr lvl="0" eaLnBrk="0" fontAlgn="base" hangingPunct="0">
              <a:spcBef>
                <a:spcPct val="0"/>
              </a:spcBef>
              <a:spcAft>
                <a:spcPct val="0"/>
              </a:spcAft>
            </a:pPr>
            <a:endParaRPr lang="en-GB"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100" dirty="0" err="1">
                <a:solidFill>
                  <a:srgbClr val="000000"/>
                </a:solidFill>
                <a:latin typeface="Arial" panose="020B0604020202020204" pitchFamily="34" charset="0"/>
                <a:cs typeface="Arial" panose="020B0604020202020204" pitchFamily="34" charset="0"/>
              </a:rPr>
              <a:t>Hage</a:t>
            </a:r>
            <a:r>
              <a:rPr lang="en-GB" sz="1100" dirty="0">
                <a:solidFill>
                  <a:srgbClr val="000000"/>
                </a:solidFill>
                <a:latin typeface="Arial" panose="020B0604020202020204" pitchFamily="34" charset="0"/>
                <a:cs typeface="Arial" panose="020B0604020202020204" pitchFamily="34" charset="0"/>
              </a:rPr>
              <a:t>, J, What to Expect from Legal Logic?. In: </a:t>
            </a:r>
            <a:r>
              <a:rPr lang="en-GB" sz="1100" dirty="0" err="1">
                <a:solidFill>
                  <a:srgbClr val="000000"/>
                </a:solidFill>
                <a:latin typeface="Arial" panose="020B0604020202020204" pitchFamily="34" charset="0"/>
                <a:cs typeface="Arial" panose="020B0604020202020204" pitchFamily="34" charset="0"/>
              </a:rPr>
              <a:t>Verheij</a:t>
            </a:r>
            <a:r>
              <a:rPr lang="en-GB" sz="1100" dirty="0">
                <a:solidFill>
                  <a:srgbClr val="000000"/>
                </a:solidFill>
                <a:latin typeface="Arial" panose="020B0604020202020204" pitchFamily="34" charset="0"/>
                <a:cs typeface="Arial" panose="020B0604020202020204" pitchFamily="34" charset="0"/>
              </a:rPr>
              <a:t>, B. and </a:t>
            </a:r>
            <a:r>
              <a:rPr lang="en-GB" sz="1100" dirty="0" err="1">
                <a:solidFill>
                  <a:srgbClr val="000000"/>
                </a:solidFill>
                <a:latin typeface="Arial" panose="020B0604020202020204" pitchFamily="34" charset="0"/>
                <a:cs typeface="Arial" panose="020B0604020202020204" pitchFamily="34" charset="0"/>
              </a:rPr>
              <a:t>Lodder</a:t>
            </a:r>
            <a:r>
              <a:rPr lang="en-GB" sz="1100" dirty="0">
                <a:solidFill>
                  <a:srgbClr val="000000"/>
                </a:solidFill>
                <a:latin typeface="Arial" panose="020B0604020202020204" pitchFamily="34" charset="0"/>
                <a:cs typeface="Arial" panose="020B0604020202020204" pitchFamily="34" charset="0"/>
              </a:rPr>
              <a:t>, A.R. and Loui, R.P. and </a:t>
            </a:r>
            <a:r>
              <a:rPr lang="en-GB" sz="1100" dirty="0" err="1">
                <a:solidFill>
                  <a:srgbClr val="000000"/>
                </a:solidFill>
                <a:latin typeface="Arial" panose="020B0604020202020204" pitchFamily="34" charset="0"/>
                <a:cs typeface="Arial" panose="020B0604020202020204" pitchFamily="34" charset="0"/>
              </a:rPr>
              <a:t>Muntjewerff</a:t>
            </a:r>
            <a:r>
              <a:rPr lang="en-GB" sz="1100" dirty="0">
                <a:solidFill>
                  <a:srgbClr val="000000"/>
                </a:solidFill>
                <a:latin typeface="Arial" panose="020B0604020202020204" pitchFamily="34" charset="0"/>
                <a:cs typeface="Arial" panose="020B0604020202020204" pitchFamily="34" charset="0"/>
              </a:rPr>
              <a:t> </a:t>
            </a:r>
            <a:r>
              <a:rPr lang="en-GB" sz="1100" i="1" dirty="0">
                <a:solidFill>
                  <a:srgbClr val="000000"/>
                </a:solidFill>
                <a:latin typeface="Arial" panose="020B0604020202020204" pitchFamily="34" charset="0"/>
                <a:cs typeface="Arial" panose="020B0604020202020204" pitchFamily="34" charset="0"/>
              </a:rPr>
              <a:t>Legal Knowledge and Information Systems: JURIX 2001: The Fourteenth Annual Conference (</a:t>
            </a:r>
            <a:r>
              <a:rPr lang="en-GB" sz="1100" dirty="0">
                <a:solidFill>
                  <a:srgbClr val="000000"/>
                </a:solidFill>
                <a:latin typeface="Arial" panose="020B0604020202020204" pitchFamily="34" charset="0"/>
                <a:cs typeface="Arial" panose="020B0604020202020204" pitchFamily="34" charset="0"/>
              </a:rPr>
              <a:t>Amsterdam: IOS Press, 2001), p.77-83.</a:t>
            </a:r>
          </a:p>
          <a:p>
            <a:pPr lvl="0" eaLnBrk="0" fontAlgn="base" hangingPunct="0">
              <a:spcBef>
                <a:spcPct val="0"/>
              </a:spcBef>
              <a:spcAft>
                <a:spcPct val="0"/>
              </a:spcAft>
            </a:pPr>
            <a:endParaRPr lang="en-GB"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100" dirty="0">
                <a:solidFill>
                  <a:srgbClr val="000000"/>
                </a:solidFill>
                <a:latin typeface="Arial" panose="020B0604020202020204" pitchFamily="34" charset="0"/>
                <a:cs typeface="Arial" panose="020B0604020202020204" pitchFamily="34" charset="0"/>
              </a:rPr>
              <a:t>Honey, P. &amp; Mumford, A. (1982) Manual of Learning Styles London: P Honey </a:t>
            </a:r>
          </a:p>
          <a:p>
            <a:pPr lvl="0" eaLnBrk="0" fontAlgn="base" hangingPunct="0">
              <a:spcBef>
                <a:spcPct val="0"/>
              </a:spcBef>
              <a:spcAft>
                <a:spcPct val="0"/>
              </a:spcAft>
            </a:pPr>
            <a:r>
              <a:rPr lang="en-GB" sz="1100" dirty="0">
                <a:solidFill>
                  <a:srgbClr val="000000"/>
                </a:solidFill>
                <a:latin typeface="Arial" panose="020B0604020202020204" pitchFamily="34" charset="0"/>
                <a:cs typeface="Arial" panose="020B0604020202020204" pitchFamily="34" charset="0"/>
              </a:rPr>
              <a:t>PeterHoney.com [eternal link] </a:t>
            </a:r>
          </a:p>
          <a:p>
            <a:pPr lvl="0" eaLnBrk="0" fontAlgn="base" hangingPunct="0">
              <a:spcBef>
                <a:spcPct val="0"/>
              </a:spcBef>
              <a:spcAft>
                <a:spcPct val="0"/>
              </a:spcAft>
            </a:pPr>
            <a:endParaRPr lang="en-GB" sz="1100"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GB" sz="1100" dirty="0">
                <a:solidFill>
                  <a:srgbClr val="000000"/>
                </a:solidFill>
                <a:latin typeface="Arial" panose="020B0604020202020204" pitchFamily="34" charset="0"/>
                <a:cs typeface="Arial" panose="020B0604020202020204" pitchFamily="34" charset="0"/>
              </a:rPr>
              <a:t>Kolb, D, </a:t>
            </a:r>
            <a:r>
              <a:rPr lang="en-GB" sz="1100" i="1" dirty="0">
                <a:solidFill>
                  <a:srgbClr val="000000"/>
                </a:solidFill>
                <a:latin typeface="Arial" panose="020B0604020202020204" pitchFamily="34" charset="0"/>
                <a:cs typeface="Arial" panose="020B0604020202020204" pitchFamily="34" charset="0"/>
              </a:rPr>
              <a:t>Experiential Learning: Experience as the Source of Learning and Developmen</a:t>
            </a:r>
            <a:r>
              <a:rPr lang="en-GB" sz="1100" dirty="0">
                <a:solidFill>
                  <a:srgbClr val="000000"/>
                </a:solidFill>
                <a:latin typeface="Arial" panose="020B0604020202020204" pitchFamily="34" charset="0"/>
                <a:cs typeface="Arial" panose="020B0604020202020204" pitchFamily="34" charset="0"/>
              </a:rPr>
              <a:t>t (Prentice Hall, 1984).</a:t>
            </a:r>
          </a:p>
          <a:p>
            <a:pPr lvl="0" eaLnBrk="0" fontAlgn="base" hangingPunct="0">
              <a:spcBef>
                <a:spcPct val="50000"/>
              </a:spcBef>
              <a:spcAft>
                <a:spcPct val="0"/>
              </a:spcAft>
            </a:pPr>
            <a:r>
              <a:rPr lang="en-GB" altLang="en-US" sz="1100" dirty="0">
                <a:solidFill>
                  <a:srgbClr val="000000"/>
                </a:solidFill>
                <a:latin typeface="Arial" panose="020B0604020202020204" pitchFamily="34" charset="0"/>
                <a:cs typeface="Arial" panose="020B0604020202020204" pitchFamily="34" charset="0"/>
              </a:rPr>
              <a:t>Landau, J, L. (1981) Logic for lawyers </a:t>
            </a:r>
            <a:r>
              <a:rPr lang="en-GB" altLang="en-US" sz="1100" i="1" dirty="0">
                <a:solidFill>
                  <a:srgbClr val="000000"/>
                </a:solidFill>
                <a:latin typeface="Arial" panose="020B0604020202020204" pitchFamily="34" charset="0"/>
                <a:cs typeface="Arial" panose="020B0604020202020204" pitchFamily="34" charset="0"/>
              </a:rPr>
              <a:t>Pacific Law Journal.</a:t>
            </a:r>
            <a:r>
              <a:rPr lang="en-GB" altLang="en-US" sz="1100" dirty="0">
                <a:solidFill>
                  <a:srgbClr val="000000"/>
                </a:solidFill>
                <a:latin typeface="Arial" panose="020B0604020202020204" pitchFamily="34" charset="0"/>
                <a:cs typeface="Arial" panose="020B0604020202020204" pitchFamily="34" charset="0"/>
              </a:rPr>
              <a:t> 13 (1), 59-98</a:t>
            </a:r>
          </a:p>
          <a:p>
            <a:pPr lvl="0" eaLnBrk="0" fontAlgn="base" hangingPunct="0">
              <a:spcBef>
                <a:spcPct val="50000"/>
              </a:spcBef>
              <a:spcAft>
                <a:spcPct val="0"/>
              </a:spcAft>
            </a:pPr>
            <a:r>
              <a:rPr lang="en-GB" altLang="en-US" sz="1100" dirty="0" err="1">
                <a:solidFill>
                  <a:srgbClr val="000000"/>
                </a:solidFill>
                <a:latin typeface="Arial" panose="020B0604020202020204" pitchFamily="34" charset="0"/>
                <a:cs typeface="Arial" panose="020B0604020202020204" pitchFamily="34" charset="0"/>
              </a:rPr>
              <a:t>Pue</a:t>
            </a:r>
            <a:r>
              <a:rPr lang="en-GB" altLang="en-US" sz="1100" dirty="0">
                <a:solidFill>
                  <a:srgbClr val="000000"/>
                </a:solidFill>
                <a:latin typeface="Arial" panose="020B0604020202020204" pitchFamily="34" charset="0"/>
                <a:cs typeface="Arial" panose="020B0604020202020204" pitchFamily="34" charset="0"/>
              </a:rPr>
              <a:t>, W, W. (2008) Legal education's mission.</a:t>
            </a:r>
            <a:r>
              <a:rPr lang="en-GB" altLang="en-US" sz="1100" i="1" dirty="0">
                <a:solidFill>
                  <a:srgbClr val="000000"/>
                </a:solidFill>
                <a:latin typeface="Arial" panose="020B0604020202020204" pitchFamily="34" charset="0"/>
                <a:cs typeface="Arial" panose="020B0604020202020204" pitchFamily="34" charset="0"/>
              </a:rPr>
              <a:t> Law Teacher </a:t>
            </a:r>
            <a:r>
              <a:rPr lang="en-GB" altLang="en-US" sz="1100" dirty="0">
                <a:solidFill>
                  <a:srgbClr val="000000"/>
                </a:solidFill>
                <a:latin typeface="Arial" panose="020B0604020202020204" pitchFamily="34" charset="0"/>
                <a:cs typeface="Arial" panose="020B0604020202020204" pitchFamily="34" charset="0"/>
              </a:rPr>
              <a:t>42 (3), 270-290.</a:t>
            </a:r>
          </a:p>
          <a:p>
            <a:pPr lvl="0" eaLnBrk="0" fontAlgn="base" hangingPunct="0">
              <a:spcBef>
                <a:spcPct val="50000"/>
              </a:spcBef>
              <a:spcAft>
                <a:spcPct val="0"/>
              </a:spcAft>
            </a:pPr>
            <a:r>
              <a:rPr lang="en-GB" sz="1100" dirty="0">
                <a:solidFill>
                  <a:srgbClr val="000000"/>
                </a:solidFill>
                <a:latin typeface="Arial" panose="020B0604020202020204" pitchFamily="34" charset="0"/>
                <a:cs typeface="Arial" panose="020B0604020202020204" pitchFamily="34" charset="0"/>
              </a:rPr>
              <a:t>Sims, R.R. and Sims, S. J, </a:t>
            </a:r>
            <a:r>
              <a:rPr lang="en-GB" sz="1100" i="1" dirty="0">
                <a:solidFill>
                  <a:srgbClr val="000000"/>
                </a:solidFill>
                <a:latin typeface="Arial" panose="020B0604020202020204" pitchFamily="34" charset="0"/>
                <a:cs typeface="Arial" panose="020B0604020202020204" pitchFamily="34" charset="0"/>
              </a:rPr>
              <a:t>The Importance of Learning Styles: Understanding the Implications for Learning, Course Design, and Education</a:t>
            </a:r>
            <a:r>
              <a:rPr lang="en-GB" sz="1100" dirty="0">
                <a:solidFill>
                  <a:srgbClr val="000000"/>
                </a:solidFill>
                <a:latin typeface="Arial" panose="020B0604020202020204" pitchFamily="34" charset="0"/>
                <a:cs typeface="Arial" panose="020B0604020202020204" pitchFamily="34" charset="0"/>
              </a:rPr>
              <a:t> (Westport : Greenwood Press, 1995). </a:t>
            </a:r>
          </a:p>
          <a:p>
            <a:pPr lvl="0" eaLnBrk="0" fontAlgn="base" hangingPunct="0">
              <a:spcBef>
                <a:spcPct val="50000"/>
              </a:spcBef>
              <a:spcAft>
                <a:spcPct val="0"/>
              </a:spcAft>
            </a:pPr>
            <a:r>
              <a:rPr lang="en-GB" sz="1100" dirty="0">
                <a:solidFill>
                  <a:srgbClr val="000000"/>
                </a:solidFill>
                <a:latin typeface="Arial" panose="020B0604020202020204" pitchFamily="34" charset="0"/>
                <a:cs typeface="Arial" panose="020B0604020202020204" pitchFamily="34" charset="0"/>
              </a:rPr>
              <a:t>Rayner, S,  A teaching elixir, learning chimera or just fool's gold? Do learning styles matter?, </a:t>
            </a:r>
            <a:r>
              <a:rPr lang="en-GB" sz="1100" i="1" dirty="0">
                <a:solidFill>
                  <a:srgbClr val="000000"/>
                </a:solidFill>
                <a:latin typeface="Arial" panose="020B0604020202020204" pitchFamily="34" charset="0"/>
                <a:cs typeface="Arial" panose="020B0604020202020204" pitchFamily="34" charset="0"/>
              </a:rPr>
              <a:t>Support for Learning </a:t>
            </a:r>
            <a:r>
              <a:rPr lang="en-GB" sz="1100" dirty="0">
                <a:solidFill>
                  <a:srgbClr val="000000"/>
                </a:solidFill>
                <a:latin typeface="Arial" panose="020B0604020202020204" pitchFamily="34" charset="0"/>
                <a:cs typeface="Arial" panose="020B0604020202020204" pitchFamily="34" charset="0"/>
              </a:rPr>
              <a:t>(2007), 22(1), pp.24-30.</a:t>
            </a:r>
          </a:p>
          <a:p>
            <a:pPr lvl="0" eaLnBrk="0" fontAlgn="base" hangingPunct="0">
              <a:spcBef>
                <a:spcPct val="50000"/>
              </a:spcBef>
              <a:spcAft>
                <a:spcPct val="0"/>
              </a:spcAft>
            </a:pPr>
            <a:r>
              <a:rPr lang="en-AU" altLang="en-US" sz="1100" b="1" dirty="0">
                <a:solidFill>
                  <a:srgbClr val="00000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http://www.emtrain.eu/learning-styles/</a:t>
            </a:r>
            <a:endParaRPr lang="en-AU" altLang="en-US" sz="1100" b="1" dirty="0">
              <a:solidFill>
                <a:srgbClr val="000000"/>
              </a:solidFill>
              <a:latin typeface="Arial" panose="020B0604020202020204" pitchFamily="34" charset="0"/>
              <a:cs typeface="Arial" panose="020B0604020202020204" pitchFamily="34" charset="0"/>
            </a:endParaRPr>
          </a:p>
          <a:p>
            <a:pPr lvl="0" eaLnBrk="0" fontAlgn="base" hangingPunct="0">
              <a:spcBef>
                <a:spcPct val="50000"/>
              </a:spcBef>
              <a:spcAft>
                <a:spcPct val="0"/>
              </a:spcAft>
            </a:pPr>
            <a:r>
              <a:rPr lang="en-AU" altLang="en-US" sz="1100" b="1" dirty="0">
                <a:solidFill>
                  <a:srgbClr val="000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https://www.le.ac.uk/users/rjm1/etutor/resources/learningtheories/honeymumford.html</a:t>
            </a:r>
            <a:endParaRPr lang="en-AU" altLang="en-US" sz="1100" b="1" dirty="0">
              <a:solidFill>
                <a:srgbClr val="00000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endParaRPr lang="en-GB" sz="1100" b="1" dirty="0">
              <a:solidFill>
                <a:srgbClr val="000000"/>
              </a:solidFill>
              <a:latin typeface="Times New Roman" pitchFamily="18" charset="0"/>
            </a:endParaRPr>
          </a:p>
          <a:p>
            <a:pPr lvl="0" eaLnBrk="0" fontAlgn="base" hangingPunct="0">
              <a:spcBef>
                <a:spcPct val="50000"/>
              </a:spcBef>
              <a:spcAft>
                <a:spcPct val="0"/>
              </a:spcAft>
            </a:pPr>
            <a:endParaRPr lang="en-US" altLang="en-US" sz="2000" b="1" dirty="0">
              <a:solidFill>
                <a:srgbClr val="FF0000"/>
              </a:solidFill>
              <a:latin typeface="Arial" charset="0"/>
            </a:endParaRPr>
          </a:p>
        </p:txBody>
      </p:sp>
    </p:spTree>
    <p:extLst>
      <p:ext uri="{BB962C8B-B14F-4D97-AF65-F5344CB8AC3E}">
        <p14:creationId xmlns:p14="http://schemas.microsoft.com/office/powerpoint/2010/main" val="3242115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1766</Words>
  <Application>Microsoft Office PowerPoint</Application>
  <PresentationFormat>Widescreen</PresentationFormat>
  <Paragraphs>132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Office Theme</vt:lpstr>
      <vt:lpstr>Innovative, Rationale and Differential Theory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Awesar Hussain</dc:creator>
  <cp:lastModifiedBy>Awesar Abid</cp:lastModifiedBy>
  <cp:revision>12</cp:revision>
  <dcterms:created xsi:type="dcterms:W3CDTF">2020-07-14T15:43:27Z</dcterms:created>
  <dcterms:modified xsi:type="dcterms:W3CDTF">2022-05-10T10:47:14Z</dcterms:modified>
</cp:coreProperties>
</file>